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57"/>
  </p:notesMasterIdLst>
  <p:sldIdLst>
    <p:sldId id="272" r:id="rId4"/>
    <p:sldId id="258" r:id="rId5"/>
    <p:sldId id="259" r:id="rId6"/>
    <p:sldId id="275" r:id="rId7"/>
    <p:sldId id="260" r:id="rId8"/>
    <p:sldId id="276" r:id="rId9"/>
    <p:sldId id="261" r:id="rId10"/>
    <p:sldId id="277" r:id="rId11"/>
    <p:sldId id="262" r:id="rId12"/>
    <p:sldId id="278" r:id="rId13"/>
    <p:sldId id="288" r:id="rId14"/>
    <p:sldId id="287" r:id="rId15"/>
    <p:sldId id="286" r:id="rId16"/>
    <p:sldId id="265" r:id="rId17"/>
    <p:sldId id="279" r:id="rId18"/>
    <p:sldId id="289" r:id="rId19"/>
    <p:sldId id="263" r:id="rId20"/>
    <p:sldId id="305" r:id="rId21"/>
    <p:sldId id="306" r:id="rId22"/>
    <p:sldId id="307" r:id="rId23"/>
    <p:sldId id="308" r:id="rId24"/>
    <p:sldId id="267" r:id="rId25"/>
    <p:sldId id="296" r:id="rId26"/>
    <p:sldId id="298" r:id="rId27"/>
    <p:sldId id="268" r:id="rId28"/>
    <p:sldId id="304" r:id="rId29"/>
    <p:sldId id="309" r:id="rId30"/>
    <p:sldId id="270" r:id="rId31"/>
    <p:sldId id="311" r:id="rId32"/>
    <p:sldId id="313" r:id="rId33"/>
    <p:sldId id="314" r:id="rId34"/>
    <p:sldId id="315" r:id="rId35"/>
    <p:sldId id="316" r:id="rId36"/>
    <p:sldId id="317" r:id="rId37"/>
    <p:sldId id="331" r:id="rId38"/>
    <p:sldId id="312" r:id="rId39"/>
    <p:sldId id="318" r:id="rId40"/>
    <p:sldId id="319" r:id="rId41"/>
    <p:sldId id="320" r:id="rId42"/>
    <p:sldId id="332" r:id="rId43"/>
    <p:sldId id="325" r:id="rId44"/>
    <p:sldId id="321" r:id="rId45"/>
    <p:sldId id="322" r:id="rId46"/>
    <p:sldId id="323" r:id="rId47"/>
    <p:sldId id="326" r:id="rId48"/>
    <p:sldId id="327" r:id="rId49"/>
    <p:sldId id="328" r:id="rId50"/>
    <p:sldId id="329" r:id="rId51"/>
    <p:sldId id="271" r:id="rId52"/>
    <p:sldId id="334" r:id="rId53"/>
    <p:sldId id="333" r:id="rId54"/>
    <p:sldId id="285" r:id="rId55"/>
    <p:sldId id="27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71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3522F-CA19-4564-B179-8B1FDBBA0BC2}" type="datetimeFigureOut">
              <a:rPr lang="en-US" smtClean="0"/>
              <a:t>07/17/2024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4A8C-142D-4F1A-A77D-73E58A49F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8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1"/>
          <p:cNvSpPr/>
          <p:nvPr userDrawn="1"/>
        </p:nvSpPr>
        <p:spPr>
          <a:xfrm>
            <a:off x="1401178" y="3187126"/>
            <a:ext cx="5683364" cy="2357648"/>
          </a:xfrm>
          <a:custGeom>
            <a:avLst/>
            <a:gdLst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6633029 w 6633029"/>
              <a:gd name="connsiteY2" fmla="*/ 6942124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522515 w 6633029"/>
              <a:gd name="connsiteY2" fmla="*/ 6898581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1117601 w 6633029"/>
              <a:gd name="connsiteY2" fmla="*/ 6898581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0 w 8108612"/>
              <a:gd name="connsiteY0" fmla="*/ 21296 h 6963420"/>
              <a:gd name="connsiteX1" fmla="*/ 8108612 w 8108612"/>
              <a:gd name="connsiteY1" fmla="*/ 0 h 6963420"/>
              <a:gd name="connsiteX2" fmla="*/ 1117601 w 8108612"/>
              <a:gd name="connsiteY2" fmla="*/ 6919877 h 6963420"/>
              <a:gd name="connsiteX3" fmla="*/ 0 w 8108612"/>
              <a:gd name="connsiteY3" fmla="*/ 6963420 h 6963420"/>
              <a:gd name="connsiteX4" fmla="*/ 0 w 8108612"/>
              <a:gd name="connsiteY4" fmla="*/ 21296 h 6963420"/>
              <a:gd name="connsiteX0" fmla="*/ 0 w 8108612"/>
              <a:gd name="connsiteY0" fmla="*/ 21296 h 6963420"/>
              <a:gd name="connsiteX1" fmla="*/ 8108612 w 8108612"/>
              <a:gd name="connsiteY1" fmla="*/ 0 h 6963420"/>
              <a:gd name="connsiteX2" fmla="*/ 4380909 w 8108612"/>
              <a:gd name="connsiteY2" fmla="*/ 6941172 h 6963420"/>
              <a:gd name="connsiteX3" fmla="*/ 0 w 8108612"/>
              <a:gd name="connsiteY3" fmla="*/ 6963420 h 6963420"/>
              <a:gd name="connsiteX4" fmla="*/ 0 w 8108612"/>
              <a:gd name="connsiteY4" fmla="*/ 21296 h 6963420"/>
              <a:gd name="connsiteX0" fmla="*/ 0 w 8108612"/>
              <a:gd name="connsiteY0" fmla="*/ 21296 h 6966727"/>
              <a:gd name="connsiteX1" fmla="*/ 8108612 w 8108612"/>
              <a:gd name="connsiteY1" fmla="*/ 0 h 6966727"/>
              <a:gd name="connsiteX2" fmla="*/ 4380909 w 8108612"/>
              <a:gd name="connsiteY2" fmla="*/ 6966727 h 6966727"/>
              <a:gd name="connsiteX3" fmla="*/ 0 w 8108612"/>
              <a:gd name="connsiteY3" fmla="*/ 6963420 h 6966727"/>
              <a:gd name="connsiteX4" fmla="*/ 0 w 8108612"/>
              <a:gd name="connsiteY4" fmla="*/ 21296 h 6966727"/>
              <a:gd name="connsiteX0" fmla="*/ 0 w 8108612"/>
              <a:gd name="connsiteY0" fmla="*/ 21296 h 6966727"/>
              <a:gd name="connsiteX1" fmla="*/ 8108612 w 8108612"/>
              <a:gd name="connsiteY1" fmla="*/ 0 h 6966727"/>
              <a:gd name="connsiteX2" fmla="*/ 4847853 w 8108612"/>
              <a:gd name="connsiteY2" fmla="*/ 6966727 h 6966727"/>
              <a:gd name="connsiteX3" fmla="*/ 0 w 8108612"/>
              <a:gd name="connsiteY3" fmla="*/ 6963420 h 6966727"/>
              <a:gd name="connsiteX4" fmla="*/ 0 w 8108612"/>
              <a:gd name="connsiteY4" fmla="*/ 21296 h 6966727"/>
              <a:gd name="connsiteX0" fmla="*/ 0 w 7241431"/>
              <a:gd name="connsiteY0" fmla="*/ 21296 h 6966727"/>
              <a:gd name="connsiteX1" fmla="*/ 7241431 w 7241431"/>
              <a:gd name="connsiteY1" fmla="*/ 0 h 6966727"/>
              <a:gd name="connsiteX2" fmla="*/ 4847853 w 7241431"/>
              <a:gd name="connsiteY2" fmla="*/ 6966727 h 6966727"/>
              <a:gd name="connsiteX3" fmla="*/ 0 w 7241431"/>
              <a:gd name="connsiteY3" fmla="*/ 6963420 h 6966727"/>
              <a:gd name="connsiteX4" fmla="*/ 0 w 7241431"/>
              <a:gd name="connsiteY4" fmla="*/ 21296 h 6966727"/>
              <a:gd name="connsiteX0" fmla="*/ 0 w 7308137"/>
              <a:gd name="connsiteY0" fmla="*/ 21296 h 6966727"/>
              <a:gd name="connsiteX1" fmla="*/ 7308137 w 7308137"/>
              <a:gd name="connsiteY1" fmla="*/ 0 h 6966727"/>
              <a:gd name="connsiteX2" fmla="*/ 4847853 w 7308137"/>
              <a:gd name="connsiteY2" fmla="*/ 6966727 h 6966727"/>
              <a:gd name="connsiteX3" fmla="*/ 0 w 7308137"/>
              <a:gd name="connsiteY3" fmla="*/ 6963420 h 6966727"/>
              <a:gd name="connsiteX4" fmla="*/ 0 w 7308137"/>
              <a:gd name="connsiteY4" fmla="*/ 21296 h 6966727"/>
              <a:gd name="connsiteX0" fmla="*/ 0 w 7308137"/>
              <a:gd name="connsiteY0" fmla="*/ 21296 h 6966727"/>
              <a:gd name="connsiteX1" fmla="*/ 7308137 w 7308137"/>
              <a:gd name="connsiteY1" fmla="*/ 0 h 6966727"/>
              <a:gd name="connsiteX2" fmla="*/ 4794489 w 7308137"/>
              <a:gd name="connsiteY2" fmla="*/ 6966727 h 6966727"/>
              <a:gd name="connsiteX3" fmla="*/ 0 w 7308137"/>
              <a:gd name="connsiteY3" fmla="*/ 6963420 h 6966727"/>
              <a:gd name="connsiteX4" fmla="*/ 0 w 7308137"/>
              <a:gd name="connsiteY4" fmla="*/ 21296 h 6966727"/>
              <a:gd name="connsiteX0" fmla="*/ 0 w 7308137"/>
              <a:gd name="connsiteY0" fmla="*/ 21296 h 6997015"/>
              <a:gd name="connsiteX1" fmla="*/ 7308137 w 7308137"/>
              <a:gd name="connsiteY1" fmla="*/ 0 h 6997015"/>
              <a:gd name="connsiteX2" fmla="*/ 4834513 w 7308137"/>
              <a:gd name="connsiteY2" fmla="*/ 6997015 h 6997015"/>
              <a:gd name="connsiteX3" fmla="*/ 0 w 7308137"/>
              <a:gd name="connsiteY3" fmla="*/ 6963420 h 6997015"/>
              <a:gd name="connsiteX4" fmla="*/ 0 w 7308137"/>
              <a:gd name="connsiteY4" fmla="*/ 21296 h 6997015"/>
              <a:gd name="connsiteX0" fmla="*/ 0 w 7281455"/>
              <a:gd name="connsiteY0" fmla="*/ 21296 h 6997015"/>
              <a:gd name="connsiteX1" fmla="*/ 7281455 w 7281455"/>
              <a:gd name="connsiteY1" fmla="*/ 0 h 6997015"/>
              <a:gd name="connsiteX2" fmla="*/ 4834513 w 7281455"/>
              <a:gd name="connsiteY2" fmla="*/ 6997015 h 6997015"/>
              <a:gd name="connsiteX3" fmla="*/ 0 w 7281455"/>
              <a:gd name="connsiteY3" fmla="*/ 6963420 h 6997015"/>
              <a:gd name="connsiteX4" fmla="*/ 0 w 7281455"/>
              <a:gd name="connsiteY4" fmla="*/ 21296 h 6997015"/>
              <a:gd name="connsiteX0" fmla="*/ 0 w 7110703"/>
              <a:gd name="connsiteY0" fmla="*/ -1 h 6975718"/>
              <a:gd name="connsiteX1" fmla="*/ 7110703 w 7110703"/>
              <a:gd name="connsiteY1" fmla="*/ 19081 h 6975718"/>
              <a:gd name="connsiteX2" fmla="*/ 4834513 w 7110703"/>
              <a:gd name="connsiteY2" fmla="*/ 6975718 h 6975718"/>
              <a:gd name="connsiteX3" fmla="*/ 0 w 7110703"/>
              <a:gd name="connsiteY3" fmla="*/ 6942123 h 6975718"/>
              <a:gd name="connsiteX4" fmla="*/ 0 w 7110703"/>
              <a:gd name="connsiteY4" fmla="*/ -1 h 697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0703" h="6975718">
                <a:moveTo>
                  <a:pt x="0" y="-1"/>
                </a:moveTo>
                <a:lnTo>
                  <a:pt x="7110703" y="19081"/>
                </a:lnTo>
                <a:lnTo>
                  <a:pt x="4834513" y="6975718"/>
                </a:lnTo>
                <a:lnTo>
                  <a:pt x="0" y="6942123"/>
                </a:lnTo>
                <a:lnTo>
                  <a:pt x="0" y="-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 userDrawn="1"/>
        </p:nvSpPr>
        <p:spPr>
          <a:xfrm>
            <a:off x="-3309" y="-42062"/>
            <a:ext cx="5884893" cy="6942124"/>
          </a:xfrm>
          <a:custGeom>
            <a:avLst/>
            <a:gdLst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6633029 w 6633029"/>
              <a:gd name="connsiteY2" fmla="*/ 6942124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522515 w 6633029"/>
              <a:gd name="connsiteY2" fmla="*/ 6898581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1117601 w 6633029"/>
              <a:gd name="connsiteY2" fmla="*/ 6898581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1079501 w 6633029"/>
              <a:gd name="connsiteY2" fmla="*/ 6936681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438150 w 7071179"/>
              <a:gd name="connsiteY0" fmla="*/ 0 h 6942124"/>
              <a:gd name="connsiteX1" fmla="*/ 7071179 w 7071179"/>
              <a:gd name="connsiteY1" fmla="*/ 0 h 6942124"/>
              <a:gd name="connsiteX2" fmla="*/ 1517651 w 7071179"/>
              <a:gd name="connsiteY2" fmla="*/ 6936681 h 6942124"/>
              <a:gd name="connsiteX3" fmla="*/ 0 w 7071179"/>
              <a:gd name="connsiteY3" fmla="*/ 6942124 h 6942124"/>
              <a:gd name="connsiteX4" fmla="*/ 438150 w 7071179"/>
              <a:gd name="connsiteY4" fmla="*/ 0 h 6942124"/>
              <a:gd name="connsiteX0" fmla="*/ 0 w 7109279"/>
              <a:gd name="connsiteY0" fmla="*/ 0 h 6942124"/>
              <a:gd name="connsiteX1" fmla="*/ 7109279 w 7109279"/>
              <a:gd name="connsiteY1" fmla="*/ 0 h 6942124"/>
              <a:gd name="connsiteX2" fmla="*/ 1555751 w 7109279"/>
              <a:gd name="connsiteY2" fmla="*/ 6936681 h 6942124"/>
              <a:gd name="connsiteX3" fmla="*/ 38100 w 7109279"/>
              <a:gd name="connsiteY3" fmla="*/ 6942124 h 6942124"/>
              <a:gd name="connsiteX4" fmla="*/ 0 w 7109279"/>
              <a:gd name="connsiteY4" fmla="*/ 0 h 6942124"/>
              <a:gd name="connsiteX0" fmla="*/ 11442 w 7120721"/>
              <a:gd name="connsiteY0" fmla="*/ 0 h 6942124"/>
              <a:gd name="connsiteX1" fmla="*/ 7120721 w 7120721"/>
              <a:gd name="connsiteY1" fmla="*/ 0 h 6942124"/>
              <a:gd name="connsiteX2" fmla="*/ 1567193 w 7120721"/>
              <a:gd name="connsiteY2" fmla="*/ 6936681 h 6942124"/>
              <a:gd name="connsiteX3" fmla="*/ 0 w 7120721"/>
              <a:gd name="connsiteY3" fmla="*/ 6942124 h 6942124"/>
              <a:gd name="connsiteX4" fmla="*/ 11442 w 7120721"/>
              <a:gd name="connsiteY4" fmla="*/ 0 h 694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0721" h="6942124">
                <a:moveTo>
                  <a:pt x="11442" y="0"/>
                </a:moveTo>
                <a:lnTo>
                  <a:pt x="7120721" y="0"/>
                </a:lnTo>
                <a:lnTo>
                  <a:pt x="1567193" y="6936681"/>
                </a:lnTo>
                <a:lnTo>
                  <a:pt x="0" y="6942124"/>
                </a:lnTo>
                <a:lnTo>
                  <a:pt x="11442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1"/>
          <p:cNvSpPr/>
          <p:nvPr userDrawn="1"/>
        </p:nvSpPr>
        <p:spPr>
          <a:xfrm>
            <a:off x="-114574" y="2083684"/>
            <a:ext cx="7934741" cy="3692695"/>
          </a:xfrm>
          <a:custGeom>
            <a:avLst/>
            <a:gdLst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6633029 w 6633029"/>
              <a:gd name="connsiteY2" fmla="*/ 6942124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522515 w 6633029"/>
              <a:gd name="connsiteY2" fmla="*/ 6898581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0 w 6633029"/>
              <a:gd name="connsiteY0" fmla="*/ 0 h 6942124"/>
              <a:gd name="connsiteX1" fmla="*/ 6633029 w 6633029"/>
              <a:gd name="connsiteY1" fmla="*/ 0 h 6942124"/>
              <a:gd name="connsiteX2" fmla="*/ 1117601 w 6633029"/>
              <a:gd name="connsiteY2" fmla="*/ 6898581 h 6942124"/>
              <a:gd name="connsiteX3" fmla="*/ 0 w 6633029"/>
              <a:gd name="connsiteY3" fmla="*/ 6942124 h 6942124"/>
              <a:gd name="connsiteX4" fmla="*/ 0 w 6633029"/>
              <a:gd name="connsiteY4" fmla="*/ 0 h 6942124"/>
              <a:gd name="connsiteX0" fmla="*/ 0 w 8108612"/>
              <a:gd name="connsiteY0" fmla="*/ 21296 h 6963420"/>
              <a:gd name="connsiteX1" fmla="*/ 8108612 w 8108612"/>
              <a:gd name="connsiteY1" fmla="*/ 0 h 6963420"/>
              <a:gd name="connsiteX2" fmla="*/ 1117601 w 8108612"/>
              <a:gd name="connsiteY2" fmla="*/ 6919877 h 6963420"/>
              <a:gd name="connsiteX3" fmla="*/ 0 w 8108612"/>
              <a:gd name="connsiteY3" fmla="*/ 6963420 h 6963420"/>
              <a:gd name="connsiteX4" fmla="*/ 0 w 8108612"/>
              <a:gd name="connsiteY4" fmla="*/ 21296 h 6963420"/>
              <a:gd name="connsiteX0" fmla="*/ 0 w 8108612"/>
              <a:gd name="connsiteY0" fmla="*/ 21296 h 6963420"/>
              <a:gd name="connsiteX1" fmla="*/ 8108612 w 8108612"/>
              <a:gd name="connsiteY1" fmla="*/ 0 h 6963420"/>
              <a:gd name="connsiteX2" fmla="*/ 4380909 w 8108612"/>
              <a:gd name="connsiteY2" fmla="*/ 6941172 h 6963420"/>
              <a:gd name="connsiteX3" fmla="*/ 0 w 8108612"/>
              <a:gd name="connsiteY3" fmla="*/ 6963420 h 6963420"/>
              <a:gd name="connsiteX4" fmla="*/ 0 w 8108612"/>
              <a:gd name="connsiteY4" fmla="*/ 21296 h 6963420"/>
              <a:gd name="connsiteX0" fmla="*/ 0 w 8108612"/>
              <a:gd name="connsiteY0" fmla="*/ 21296 h 6966727"/>
              <a:gd name="connsiteX1" fmla="*/ 8108612 w 8108612"/>
              <a:gd name="connsiteY1" fmla="*/ 0 h 6966727"/>
              <a:gd name="connsiteX2" fmla="*/ 4380909 w 8108612"/>
              <a:gd name="connsiteY2" fmla="*/ 6966727 h 6966727"/>
              <a:gd name="connsiteX3" fmla="*/ 0 w 8108612"/>
              <a:gd name="connsiteY3" fmla="*/ 6963420 h 6966727"/>
              <a:gd name="connsiteX4" fmla="*/ 0 w 8108612"/>
              <a:gd name="connsiteY4" fmla="*/ 21296 h 6966727"/>
              <a:gd name="connsiteX0" fmla="*/ 0 w 8574165"/>
              <a:gd name="connsiteY0" fmla="*/ 21296 h 6966727"/>
              <a:gd name="connsiteX1" fmla="*/ 8574165 w 8574165"/>
              <a:gd name="connsiteY1" fmla="*/ 0 h 6966727"/>
              <a:gd name="connsiteX2" fmla="*/ 4846462 w 8574165"/>
              <a:gd name="connsiteY2" fmla="*/ 6966727 h 6966727"/>
              <a:gd name="connsiteX3" fmla="*/ 465553 w 8574165"/>
              <a:gd name="connsiteY3" fmla="*/ 6963420 h 6966727"/>
              <a:gd name="connsiteX4" fmla="*/ 0 w 8574165"/>
              <a:gd name="connsiteY4" fmla="*/ 21296 h 6966727"/>
              <a:gd name="connsiteX0" fmla="*/ 0 w 8574165"/>
              <a:gd name="connsiteY0" fmla="*/ 21296 h 7047269"/>
              <a:gd name="connsiteX1" fmla="*/ 8574165 w 8574165"/>
              <a:gd name="connsiteY1" fmla="*/ 0 h 7047269"/>
              <a:gd name="connsiteX2" fmla="*/ 4846462 w 8574165"/>
              <a:gd name="connsiteY2" fmla="*/ 6966727 h 7047269"/>
              <a:gd name="connsiteX3" fmla="*/ 0 w 8574165"/>
              <a:gd name="connsiteY3" fmla="*/ 7047269 h 7047269"/>
              <a:gd name="connsiteX4" fmla="*/ 0 w 8574165"/>
              <a:gd name="connsiteY4" fmla="*/ 21296 h 7047269"/>
              <a:gd name="connsiteX0" fmla="*/ 0 w 8574165"/>
              <a:gd name="connsiteY0" fmla="*/ 21296 h 7047269"/>
              <a:gd name="connsiteX1" fmla="*/ 8574165 w 8574165"/>
              <a:gd name="connsiteY1" fmla="*/ 0 h 7047269"/>
              <a:gd name="connsiteX2" fmla="*/ 4833121 w 8574165"/>
              <a:gd name="connsiteY2" fmla="*/ 7026799 h 7047269"/>
              <a:gd name="connsiteX3" fmla="*/ 0 w 8574165"/>
              <a:gd name="connsiteY3" fmla="*/ 7047269 h 7047269"/>
              <a:gd name="connsiteX4" fmla="*/ 0 w 8574165"/>
              <a:gd name="connsiteY4" fmla="*/ 21296 h 7047269"/>
              <a:gd name="connsiteX0" fmla="*/ 0 w 8574165"/>
              <a:gd name="connsiteY0" fmla="*/ 21296 h 7066845"/>
              <a:gd name="connsiteX1" fmla="*/ 8574165 w 8574165"/>
              <a:gd name="connsiteY1" fmla="*/ 0 h 7066845"/>
              <a:gd name="connsiteX2" fmla="*/ 4833121 w 8574165"/>
              <a:gd name="connsiteY2" fmla="*/ 7066845 h 7066845"/>
              <a:gd name="connsiteX3" fmla="*/ 0 w 8574165"/>
              <a:gd name="connsiteY3" fmla="*/ 7047269 h 7066845"/>
              <a:gd name="connsiteX4" fmla="*/ 0 w 8574165"/>
              <a:gd name="connsiteY4" fmla="*/ 21296 h 7066845"/>
              <a:gd name="connsiteX0" fmla="*/ 0 w 8574165"/>
              <a:gd name="connsiteY0" fmla="*/ 21296 h 7047269"/>
              <a:gd name="connsiteX1" fmla="*/ 8574165 w 8574165"/>
              <a:gd name="connsiteY1" fmla="*/ 0 h 7047269"/>
              <a:gd name="connsiteX2" fmla="*/ 5006557 w 8574165"/>
              <a:gd name="connsiteY2" fmla="*/ 6746469 h 7047269"/>
              <a:gd name="connsiteX3" fmla="*/ 0 w 8574165"/>
              <a:gd name="connsiteY3" fmla="*/ 7047269 h 7047269"/>
              <a:gd name="connsiteX4" fmla="*/ 0 w 8574165"/>
              <a:gd name="connsiteY4" fmla="*/ 21296 h 7047269"/>
              <a:gd name="connsiteX0" fmla="*/ 0 w 8574165"/>
              <a:gd name="connsiteY0" fmla="*/ 21296 h 6746915"/>
              <a:gd name="connsiteX1" fmla="*/ 8574165 w 8574165"/>
              <a:gd name="connsiteY1" fmla="*/ 0 h 6746915"/>
              <a:gd name="connsiteX2" fmla="*/ 5006557 w 8574165"/>
              <a:gd name="connsiteY2" fmla="*/ 6746469 h 6746915"/>
              <a:gd name="connsiteX3" fmla="*/ 0 w 8574165"/>
              <a:gd name="connsiteY3" fmla="*/ 6746915 h 6746915"/>
              <a:gd name="connsiteX4" fmla="*/ 0 w 8574165"/>
              <a:gd name="connsiteY4" fmla="*/ 21296 h 6746915"/>
              <a:gd name="connsiteX0" fmla="*/ 0 w 9911577"/>
              <a:gd name="connsiteY0" fmla="*/ 91045 h 6746915"/>
              <a:gd name="connsiteX1" fmla="*/ 9911577 w 9911577"/>
              <a:gd name="connsiteY1" fmla="*/ 0 h 6746915"/>
              <a:gd name="connsiteX2" fmla="*/ 6343969 w 9911577"/>
              <a:gd name="connsiteY2" fmla="*/ 6746469 h 6746915"/>
              <a:gd name="connsiteX3" fmla="*/ 1337412 w 9911577"/>
              <a:gd name="connsiteY3" fmla="*/ 6746915 h 6746915"/>
              <a:gd name="connsiteX4" fmla="*/ 0 w 9911577"/>
              <a:gd name="connsiteY4" fmla="*/ 91045 h 6746915"/>
              <a:gd name="connsiteX0" fmla="*/ 15922 w 9927499"/>
              <a:gd name="connsiteY0" fmla="*/ 91045 h 6746469"/>
              <a:gd name="connsiteX1" fmla="*/ 9927499 w 9927499"/>
              <a:gd name="connsiteY1" fmla="*/ 0 h 6746469"/>
              <a:gd name="connsiteX2" fmla="*/ 6359891 w 9927499"/>
              <a:gd name="connsiteY2" fmla="*/ 6746469 h 6746469"/>
              <a:gd name="connsiteX3" fmla="*/ 0 w 9927499"/>
              <a:gd name="connsiteY3" fmla="*/ 6607418 h 6746469"/>
              <a:gd name="connsiteX4" fmla="*/ 15922 w 9927499"/>
              <a:gd name="connsiteY4" fmla="*/ 91045 h 6746469"/>
              <a:gd name="connsiteX0" fmla="*/ 5973 w 9927499"/>
              <a:gd name="connsiteY0" fmla="*/ 3884 h 6746469"/>
              <a:gd name="connsiteX1" fmla="*/ 9927499 w 9927499"/>
              <a:gd name="connsiteY1" fmla="*/ 0 h 6746469"/>
              <a:gd name="connsiteX2" fmla="*/ 6359891 w 9927499"/>
              <a:gd name="connsiteY2" fmla="*/ 6746469 h 6746469"/>
              <a:gd name="connsiteX3" fmla="*/ 0 w 9927499"/>
              <a:gd name="connsiteY3" fmla="*/ 6607418 h 6746469"/>
              <a:gd name="connsiteX4" fmla="*/ 5973 w 9927499"/>
              <a:gd name="connsiteY4" fmla="*/ 3884 h 6746469"/>
              <a:gd name="connsiteX0" fmla="*/ 5973 w 9927499"/>
              <a:gd name="connsiteY0" fmla="*/ 3884 h 6746469"/>
              <a:gd name="connsiteX1" fmla="*/ 9927499 w 9927499"/>
              <a:gd name="connsiteY1" fmla="*/ 0 h 6746469"/>
              <a:gd name="connsiteX2" fmla="*/ 6359891 w 9927499"/>
              <a:gd name="connsiteY2" fmla="*/ 6746469 h 6746469"/>
              <a:gd name="connsiteX3" fmla="*/ 0 w 9927499"/>
              <a:gd name="connsiteY3" fmla="*/ 6738160 h 6746469"/>
              <a:gd name="connsiteX4" fmla="*/ 5973 w 9927499"/>
              <a:gd name="connsiteY4" fmla="*/ 3884 h 674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499" h="6746469">
                <a:moveTo>
                  <a:pt x="5973" y="3884"/>
                </a:moveTo>
                <a:lnTo>
                  <a:pt x="9927499" y="0"/>
                </a:lnTo>
                <a:lnTo>
                  <a:pt x="6359891" y="6746469"/>
                </a:lnTo>
                <a:lnTo>
                  <a:pt x="0" y="6738160"/>
                </a:lnTo>
                <a:cubicBezTo>
                  <a:pt x="5307" y="4566036"/>
                  <a:pt x="666" y="2176008"/>
                  <a:pt x="5973" y="3884"/>
                </a:cubicBezTo>
                <a:close/>
              </a:path>
            </a:pathLst>
          </a:custGeom>
          <a:gradFill flip="none" rotWithShape="1">
            <a:gsLst>
              <a:gs pos="7000">
                <a:srgbClr val="E65925"/>
              </a:gs>
              <a:gs pos="87000">
                <a:srgbClr val="F68C1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08764" y="4037949"/>
            <a:ext cx="518052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31486" y="2656202"/>
            <a:ext cx="6677793" cy="1296000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Project Title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31486" y="4100901"/>
            <a:ext cx="5257800" cy="547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Project Group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AE71B99-EDAE-A968-34D7-3D9FB37D9F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574" y="162166"/>
            <a:ext cx="3168072" cy="102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20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073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606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446756" cy="7001300"/>
          </a:xfrm>
          <a:prstGeom prst="rect">
            <a:avLst/>
          </a:prstGeom>
        </p:spPr>
      </p:pic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11044381" y="6502122"/>
            <a:ext cx="498816" cy="4055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726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453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179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905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632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2359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6085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811" algn="l" defTabSz="967453" rtl="0" eaLnBrk="1" latinLnBrk="0" hangingPunct="1"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322034-08C9-49CF-9DF9-8DD2FBBAC4B2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8" name="Straight Connector 37"/>
          <p:cNvCxnSpPr/>
          <p:nvPr/>
        </p:nvCxnSpPr>
        <p:spPr>
          <a:xfrm>
            <a:off x="4668000" y="4432633"/>
            <a:ext cx="7524000" cy="14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73549" y="2563746"/>
            <a:ext cx="51184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407659" y="2877178"/>
            <a:ext cx="5072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Guttha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Vimala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Sneha</a:t>
            </a:r>
            <a:r>
              <a:rPr lang="en-US" dirty="0" smtClean="0">
                <a:solidFill>
                  <a:schemeClr val="bg1"/>
                </a:solidFill>
              </a:rPr>
              <a:t> B. S.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 smtClean="0">
                <a:solidFill>
                  <a:schemeClr val="bg1"/>
                </a:solidFill>
              </a:rPr>
              <a:t>Ratnapal</a:t>
            </a:r>
            <a:r>
              <a:rPr lang="en-US" dirty="0" smtClean="0">
                <a:solidFill>
                  <a:schemeClr val="bg1"/>
                </a:solidFill>
              </a:rPr>
              <a:t> Gandhi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Vishnu Prasad </a:t>
            </a:r>
            <a:r>
              <a:rPr lang="en-US" dirty="0" err="1" smtClean="0">
                <a:solidFill>
                  <a:schemeClr val="bg1"/>
                </a:solidFill>
              </a:rPr>
              <a:t>Ranjith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Paul John Thomas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4986" y="2533402"/>
            <a:ext cx="5315295" cy="1928384"/>
          </a:xfrm>
          <a:custGeom>
            <a:avLst/>
            <a:gdLst>
              <a:gd name="connsiteX0" fmla="*/ 0 w 3723181"/>
              <a:gd name="connsiteY0" fmla="*/ 0 h 1233232"/>
              <a:gd name="connsiteX1" fmla="*/ 3723181 w 3723181"/>
              <a:gd name="connsiteY1" fmla="*/ 0 h 1233232"/>
              <a:gd name="connsiteX2" fmla="*/ 3723181 w 3723181"/>
              <a:gd name="connsiteY2" fmla="*/ 1233232 h 1233232"/>
              <a:gd name="connsiteX3" fmla="*/ 0 w 3723181"/>
              <a:gd name="connsiteY3" fmla="*/ 1233232 h 1233232"/>
              <a:gd name="connsiteX4" fmla="*/ 0 w 3723181"/>
              <a:gd name="connsiteY4" fmla="*/ 0 h 1233232"/>
              <a:gd name="connsiteX0" fmla="*/ 0 w 3723181"/>
              <a:gd name="connsiteY0" fmla="*/ 0 h 1233232"/>
              <a:gd name="connsiteX1" fmla="*/ 3723181 w 3723181"/>
              <a:gd name="connsiteY1" fmla="*/ 0 h 1233232"/>
              <a:gd name="connsiteX2" fmla="*/ 3050081 w 3723181"/>
              <a:gd name="connsiteY2" fmla="*/ 1233232 h 1233232"/>
              <a:gd name="connsiteX3" fmla="*/ 0 w 3723181"/>
              <a:gd name="connsiteY3" fmla="*/ 1233232 h 1233232"/>
              <a:gd name="connsiteX4" fmla="*/ 0 w 3723181"/>
              <a:gd name="connsiteY4" fmla="*/ 0 h 1233232"/>
              <a:gd name="connsiteX0" fmla="*/ 1117600 w 4840781"/>
              <a:gd name="connsiteY0" fmla="*/ 0 h 1258632"/>
              <a:gd name="connsiteX1" fmla="*/ 4840781 w 4840781"/>
              <a:gd name="connsiteY1" fmla="*/ 0 h 1258632"/>
              <a:gd name="connsiteX2" fmla="*/ 4167681 w 4840781"/>
              <a:gd name="connsiteY2" fmla="*/ 1233232 h 1258632"/>
              <a:gd name="connsiteX3" fmla="*/ 0 w 4840781"/>
              <a:gd name="connsiteY3" fmla="*/ 1258632 h 1258632"/>
              <a:gd name="connsiteX4" fmla="*/ 1117600 w 4840781"/>
              <a:gd name="connsiteY4" fmla="*/ 0 h 1258632"/>
              <a:gd name="connsiteX0" fmla="*/ 0 w 4853481"/>
              <a:gd name="connsiteY0" fmla="*/ 12700 h 1258632"/>
              <a:gd name="connsiteX1" fmla="*/ 4853481 w 4853481"/>
              <a:gd name="connsiteY1" fmla="*/ 0 h 1258632"/>
              <a:gd name="connsiteX2" fmla="*/ 4180381 w 4853481"/>
              <a:gd name="connsiteY2" fmla="*/ 1233232 h 1258632"/>
              <a:gd name="connsiteX3" fmla="*/ 12700 w 4853481"/>
              <a:gd name="connsiteY3" fmla="*/ 1258632 h 1258632"/>
              <a:gd name="connsiteX4" fmla="*/ 0 w 4853481"/>
              <a:gd name="connsiteY4" fmla="*/ 12700 h 1258632"/>
              <a:gd name="connsiteX0" fmla="*/ 0 w 4853481"/>
              <a:gd name="connsiteY0" fmla="*/ 12700 h 1271332"/>
              <a:gd name="connsiteX1" fmla="*/ 4853481 w 4853481"/>
              <a:gd name="connsiteY1" fmla="*/ 0 h 1271332"/>
              <a:gd name="connsiteX2" fmla="*/ 4180381 w 4853481"/>
              <a:gd name="connsiteY2" fmla="*/ 1233232 h 1271332"/>
              <a:gd name="connsiteX3" fmla="*/ 0 w 4853481"/>
              <a:gd name="connsiteY3" fmla="*/ 1271332 h 1271332"/>
              <a:gd name="connsiteX4" fmla="*/ 0 w 4853481"/>
              <a:gd name="connsiteY4" fmla="*/ 12700 h 1271332"/>
              <a:gd name="connsiteX0" fmla="*/ 0 w 4872328"/>
              <a:gd name="connsiteY0" fmla="*/ 20854 h 1279486"/>
              <a:gd name="connsiteX1" fmla="*/ 4872328 w 4872328"/>
              <a:gd name="connsiteY1" fmla="*/ 0 h 1279486"/>
              <a:gd name="connsiteX2" fmla="*/ 4180381 w 4872328"/>
              <a:gd name="connsiteY2" fmla="*/ 1241386 h 1279486"/>
              <a:gd name="connsiteX3" fmla="*/ 0 w 4872328"/>
              <a:gd name="connsiteY3" fmla="*/ 1279486 h 1279486"/>
              <a:gd name="connsiteX4" fmla="*/ 0 w 4872328"/>
              <a:gd name="connsiteY4" fmla="*/ 20854 h 1279486"/>
              <a:gd name="connsiteX0" fmla="*/ 1002977 w 4872328"/>
              <a:gd name="connsiteY0" fmla="*/ 8091 h 1279486"/>
              <a:gd name="connsiteX1" fmla="*/ 4872328 w 4872328"/>
              <a:gd name="connsiteY1" fmla="*/ 0 h 1279486"/>
              <a:gd name="connsiteX2" fmla="*/ 4180381 w 4872328"/>
              <a:gd name="connsiteY2" fmla="*/ 1241386 h 1279486"/>
              <a:gd name="connsiteX3" fmla="*/ 0 w 4872328"/>
              <a:gd name="connsiteY3" fmla="*/ 1279486 h 1279486"/>
              <a:gd name="connsiteX4" fmla="*/ 1002977 w 4872328"/>
              <a:gd name="connsiteY4" fmla="*/ 8091 h 1279486"/>
              <a:gd name="connsiteX0" fmla="*/ 0 w 3869351"/>
              <a:gd name="connsiteY0" fmla="*/ 8091 h 1266723"/>
              <a:gd name="connsiteX1" fmla="*/ 3869351 w 3869351"/>
              <a:gd name="connsiteY1" fmla="*/ 0 h 1266723"/>
              <a:gd name="connsiteX2" fmla="*/ 3177404 w 3869351"/>
              <a:gd name="connsiteY2" fmla="*/ 1241386 h 1266723"/>
              <a:gd name="connsiteX3" fmla="*/ 14750 w 3869351"/>
              <a:gd name="connsiteY3" fmla="*/ 1266723 h 1266723"/>
              <a:gd name="connsiteX4" fmla="*/ 0 w 3869351"/>
              <a:gd name="connsiteY4" fmla="*/ 8091 h 1266723"/>
              <a:gd name="connsiteX0" fmla="*/ 4362 w 3873713"/>
              <a:gd name="connsiteY0" fmla="*/ 8091 h 1254320"/>
              <a:gd name="connsiteX1" fmla="*/ 3873713 w 3873713"/>
              <a:gd name="connsiteY1" fmla="*/ 0 h 1254320"/>
              <a:gd name="connsiteX2" fmla="*/ 3181766 w 3873713"/>
              <a:gd name="connsiteY2" fmla="*/ 1241386 h 1254320"/>
              <a:gd name="connsiteX3" fmla="*/ 0 w 3873713"/>
              <a:gd name="connsiteY3" fmla="*/ 1254320 h 1254320"/>
              <a:gd name="connsiteX4" fmla="*/ 4362 w 3873713"/>
              <a:gd name="connsiteY4" fmla="*/ 8091 h 1254320"/>
              <a:gd name="connsiteX0" fmla="*/ 4362 w 3969750"/>
              <a:gd name="connsiteY0" fmla="*/ 0 h 1246229"/>
              <a:gd name="connsiteX1" fmla="*/ 3969750 w 3969750"/>
              <a:gd name="connsiteY1" fmla="*/ 1143 h 1246229"/>
              <a:gd name="connsiteX2" fmla="*/ 3181766 w 3969750"/>
              <a:gd name="connsiteY2" fmla="*/ 1233295 h 1246229"/>
              <a:gd name="connsiteX3" fmla="*/ 0 w 3969750"/>
              <a:gd name="connsiteY3" fmla="*/ 1246229 h 1246229"/>
              <a:gd name="connsiteX4" fmla="*/ 4362 w 3969750"/>
              <a:gd name="connsiteY4" fmla="*/ 0 h 1246229"/>
              <a:gd name="connsiteX0" fmla="*/ 4362 w 3969750"/>
              <a:gd name="connsiteY0" fmla="*/ 0 h 1246229"/>
              <a:gd name="connsiteX1" fmla="*/ 3969750 w 3969750"/>
              <a:gd name="connsiteY1" fmla="*/ 1143 h 1246229"/>
              <a:gd name="connsiteX2" fmla="*/ 3363168 w 3969750"/>
              <a:gd name="connsiteY2" fmla="*/ 1242529 h 1246229"/>
              <a:gd name="connsiteX3" fmla="*/ 0 w 3969750"/>
              <a:gd name="connsiteY3" fmla="*/ 1246229 h 1246229"/>
              <a:gd name="connsiteX4" fmla="*/ 4362 w 3969750"/>
              <a:gd name="connsiteY4" fmla="*/ 0 h 124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750" h="1246229">
                <a:moveTo>
                  <a:pt x="4362" y="0"/>
                </a:moveTo>
                <a:lnTo>
                  <a:pt x="3969750" y="1143"/>
                </a:lnTo>
                <a:lnTo>
                  <a:pt x="3363168" y="1242529"/>
                </a:lnTo>
                <a:lnTo>
                  <a:pt x="0" y="1246229"/>
                </a:lnTo>
                <a:lnTo>
                  <a:pt x="4362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Title 1"/>
          <p:cNvSpPr txBox="1">
            <a:spLocks/>
          </p:cNvSpPr>
          <p:nvPr userDrawn="1"/>
        </p:nvSpPr>
        <p:spPr>
          <a:xfrm>
            <a:off x="5363588" y="2393534"/>
            <a:ext cx="1667097" cy="6117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</a:rPr>
              <a:t>THANK YOU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904247B-5DE1-6818-8EE4-9A187807F8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64" y="2728838"/>
            <a:ext cx="4327726" cy="14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073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79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29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82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873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03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76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99A70-3933-4DBF-90EF-BA548142E84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C0149-F25E-4258-9874-E37679DDFFC2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Manipal University Jaipur - Online MBA Programme | College Partner">
            <a:extLst>
              <a:ext uri="{FF2B5EF4-FFF2-40B4-BE49-F238E27FC236}">
                <a16:creationId xmlns="" xmlns:a16="http://schemas.microsoft.com/office/drawing/2014/main" id="{795A3EB2-8F8F-E07B-56DD-D6A5AC07CD6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76" y="352573"/>
            <a:ext cx="2025440" cy="70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BC91733-9E07-67C7-D723-FBE3D803501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748837" y="5891212"/>
            <a:ext cx="1833563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9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3004791-EB90-BA9E-AFFC-BF5E76AC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Solar Energy Adoption in </a:t>
            </a:r>
            <a:r>
              <a:rPr lang="en-US" dirty="0" smtClean="0"/>
              <a:t>the state of New York: 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Machine Learning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6ADF232-C9B5-984B-2E60-5076424F1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486" y="4100901"/>
            <a:ext cx="5257800" cy="5474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Paul John Thomas, </a:t>
            </a:r>
            <a:r>
              <a:rPr lang="en-US" dirty="0" err="1"/>
              <a:t>Ratnapal</a:t>
            </a:r>
            <a:r>
              <a:rPr lang="en-US" dirty="0"/>
              <a:t> Gandhi, </a:t>
            </a:r>
            <a:r>
              <a:rPr lang="en-US" dirty="0" err="1"/>
              <a:t>Sneha</a:t>
            </a:r>
            <a:r>
              <a:rPr lang="en-US" dirty="0"/>
              <a:t> B. S</a:t>
            </a:r>
            <a:r>
              <a:rPr lang="en-US" dirty="0" smtClean="0"/>
              <a:t>., </a:t>
            </a:r>
            <a:r>
              <a:rPr lang="en-US" dirty="0" err="1" smtClean="0"/>
              <a:t>Guttha</a:t>
            </a:r>
            <a:r>
              <a:rPr lang="en-US" dirty="0" smtClean="0"/>
              <a:t> </a:t>
            </a:r>
            <a:r>
              <a:rPr lang="en-US" dirty="0" err="1" smtClean="0"/>
              <a:t>Vimala</a:t>
            </a:r>
            <a:r>
              <a:rPr lang="en-US" dirty="0" smtClean="0"/>
              <a:t>, Vishnu Prasad </a:t>
            </a:r>
            <a:r>
              <a:rPr lang="en-US" dirty="0" err="1" smtClean="0"/>
              <a:t>Ranjith</a:t>
            </a:r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6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1901"/>
            <a:ext cx="10515600" cy="5215062"/>
          </a:xfrm>
        </p:spPr>
        <p:txBody>
          <a:bodyPr/>
          <a:lstStyle/>
          <a:p>
            <a:r>
              <a:rPr lang="en-IN" dirty="0" smtClean="0"/>
              <a:t>The NYSERDA dataset contains </a:t>
            </a:r>
            <a:r>
              <a:rPr lang="en-IN" dirty="0"/>
              <a:t>comprehensive </a:t>
            </a:r>
            <a:r>
              <a:rPr lang="en-IN" dirty="0" smtClean="0"/>
              <a:t>information </a:t>
            </a:r>
            <a:r>
              <a:rPr lang="en-IN" dirty="0"/>
              <a:t>from </a:t>
            </a:r>
            <a:r>
              <a:rPr lang="en-IN" dirty="0" smtClean="0"/>
              <a:t>Jan. </a:t>
            </a:r>
            <a:r>
              <a:rPr lang="en-IN" dirty="0"/>
              <a:t>2000 to </a:t>
            </a:r>
            <a:r>
              <a:rPr lang="en-IN" dirty="0" smtClean="0"/>
              <a:t>Dec. </a:t>
            </a:r>
            <a:r>
              <a:rPr lang="en-IN" dirty="0"/>
              <a:t>2023</a:t>
            </a:r>
            <a:r>
              <a:rPr lang="en-IN" dirty="0" smtClean="0"/>
              <a:t> </a:t>
            </a:r>
            <a:r>
              <a:rPr lang="en-IN" dirty="0"/>
              <a:t>on solar energy projects </a:t>
            </a:r>
            <a:r>
              <a:rPr lang="en-IN" dirty="0" smtClean="0"/>
              <a:t>in </a:t>
            </a:r>
            <a:r>
              <a:rPr lang="en-IN" dirty="0"/>
              <a:t>New York </a:t>
            </a:r>
            <a:r>
              <a:rPr lang="en-IN" dirty="0" smtClean="0"/>
              <a:t>State</a:t>
            </a:r>
          </a:p>
          <a:p>
            <a:pPr marL="0" indent="0">
              <a:buNone/>
            </a:pPr>
            <a:endParaRPr lang="en-IN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45878" y="2161309"/>
            <a:ext cx="40019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600" b="1" dirty="0" smtClean="0"/>
              <a:t>6) Street </a:t>
            </a:r>
            <a:r>
              <a:rPr lang="en-IN" sz="1600" b="1" dirty="0"/>
              <a:t>Address</a:t>
            </a:r>
            <a:r>
              <a:rPr lang="en-IN" sz="1600" dirty="0"/>
              <a:t>: </a:t>
            </a:r>
            <a:r>
              <a:rPr lang="en-IN" sz="1600" i="1" dirty="0" smtClean="0"/>
              <a:t>Address </a:t>
            </a:r>
            <a:r>
              <a:rPr lang="en-IN" sz="1600" i="1" dirty="0"/>
              <a:t>of the project </a:t>
            </a:r>
            <a:r>
              <a:rPr lang="en-IN" sz="1600" i="1" dirty="0" smtClean="0"/>
              <a:t>site</a:t>
            </a:r>
          </a:p>
          <a:p>
            <a:pPr lvl="0"/>
            <a:endParaRPr lang="en-US" sz="1600" dirty="0"/>
          </a:p>
          <a:p>
            <a:pPr lvl="0"/>
            <a:r>
              <a:rPr lang="en-IN" sz="1600" b="1" dirty="0" smtClean="0"/>
              <a:t>7) City</a:t>
            </a:r>
            <a:r>
              <a:rPr lang="en-IN" sz="1600" dirty="0"/>
              <a:t>: </a:t>
            </a:r>
            <a:r>
              <a:rPr lang="en-IN" sz="1600" i="1" dirty="0"/>
              <a:t>City where the project is located</a:t>
            </a:r>
          </a:p>
          <a:p>
            <a:pPr lvl="0"/>
            <a:endParaRPr lang="en-US" sz="1600" dirty="0"/>
          </a:p>
          <a:p>
            <a:pPr lvl="0"/>
            <a:r>
              <a:rPr lang="en-IN" sz="1600" b="1" dirty="0" smtClean="0"/>
              <a:t>8) County</a:t>
            </a:r>
            <a:r>
              <a:rPr lang="en-IN" sz="1600" dirty="0"/>
              <a:t>: </a:t>
            </a:r>
            <a:r>
              <a:rPr lang="en-IN" sz="1600" i="1" dirty="0"/>
              <a:t>County where the project is located</a:t>
            </a:r>
          </a:p>
          <a:p>
            <a:pPr lvl="0"/>
            <a:endParaRPr lang="en-US" sz="1600" dirty="0"/>
          </a:p>
          <a:p>
            <a:pPr lvl="0"/>
            <a:r>
              <a:rPr lang="en-IN" sz="1600" b="1" dirty="0" smtClean="0"/>
              <a:t>9) State</a:t>
            </a:r>
            <a:r>
              <a:rPr lang="en-IN" sz="1600" dirty="0"/>
              <a:t>: </a:t>
            </a:r>
            <a:r>
              <a:rPr lang="en-IN" sz="1600" i="1" dirty="0"/>
              <a:t>State where the project is located</a:t>
            </a:r>
          </a:p>
          <a:p>
            <a:pPr lvl="0"/>
            <a:endParaRPr lang="en-US" sz="1600" dirty="0"/>
          </a:p>
          <a:p>
            <a:pPr lvl="0"/>
            <a:r>
              <a:rPr lang="en-IN" sz="1600" b="1" dirty="0" smtClean="0"/>
              <a:t>10) ZIP </a:t>
            </a:r>
            <a:r>
              <a:rPr lang="en-IN" sz="1600" b="1" dirty="0"/>
              <a:t>Code</a:t>
            </a:r>
            <a:r>
              <a:rPr lang="en-IN" sz="1600" dirty="0"/>
              <a:t>: </a:t>
            </a:r>
            <a:r>
              <a:rPr lang="en-IN" sz="1600" i="1" dirty="0"/>
              <a:t>Postal code of the project's location</a:t>
            </a:r>
          </a:p>
          <a:p>
            <a:pPr lvl="0"/>
            <a:endParaRPr lang="en-US" sz="1600" dirty="0"/>
          </a:p>
          <a:p>
            <a:pPr lvl="0"/>
            <a:r>
              <a:rPr lang="en-IN" sz="1600" b="1" dirty="0" smtClean="0"/>
              <a:t>11) Incorporated </a:t>
            </a:r>
            <a:r>
              <a:rPr lang="en-IN" sz="1600" b="1" dirty="0"/>
              <a:t>Municipality</a:t>
            </a:r>
            <a:r>
              <a:rPr lang="en-IN" sz="1600" dirty="0"/>
              <a:t>: </a:t>
            </a:r>
            <a:r>
              <a:rPr lang="en-IN" sz="1600" i="1" dirty="0"/>
              <a:t>Name of the incorporated municipality</a:t>
            </a:r>
          </a:p>
          <a:p>
            <a:pPr lvl="0"/>
            <a:endParaRPr lang="en-US" sz="1600" dirty="0"/>
          </a:p>
          <a:p>
            <a:pPr lvl="0"/>
            <a:r>
              <a:rPr lang="en-IN" sz="1600" b="1" dirty="0" smtClean="0"/>
              <a:t>12) Municipality </a:t>
            </a:r>
            <a:r>
              <a:rPr lang="en-IN" sz="1600" b="1" dirty="0"/>
              <a:t>Type</a:t>
            </a:r>
            <a:r>
              <a:rPr lang="en-IN" sz="1600" dirty="0"/>
              <a:t>: </a:t>
            </a:r>
            <a:r>
              <a:rPr lang="en-IN" sz="1600" i="1" dirty="0"/>
              <a:t>e.g., town, </a:t>
            </a:r>
            <a:r>
              <a:rPr lang="en-IN" sz="1600" i="1" dirty="0" smtClean="0"/>
              <a:t>city</a:t>
            </a:r>
          </a:p>
          <a:p>
            <a:pPr lvl="0"/>
            <a:endParaRPr lang="en-US" sz="1600" i="1" dirty="0"/>
          </a:p>
          <a:p>
            <a:r>
              <a:rPr lang="en-IN" sz="1600" b="1" dirty="0" smtClean="0"/>
              <a:t>13) Census </a:t>
            </a:r>
            <a:r>
              <a:rPr lang="en-IN" sz="1600" b="1" dirty="0"/>
              <a:t>Tract</a:t>
            </a:r>
            <a:r>
              <a:rPr lang="en-IN" sz="1600" dirty="0"/>
              <a:t>: </a:t>
            </a:r>
            <a:r>
              <a:rPr lang="en-IN" sz="1600" i="1" dirty="0"/>
              <a:t>Census tract number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16125" y="4469633"/>
            <a:ext cx="3706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600" b="1" dirty="0" smtClean="0"/>
              <a:t>4) NYS </a:t>
            </a:r>
            <a:r>
              <a:rPr lang="en-IN" sz="1600" b="1" dirty="0"/>
              <a:t>Disadvantaged Community Status</a:t>
            </a:r>
            <a:r>
              <a:rPr lang="en-IN" sz="1600" dirty="0"/>
              <a:t>: </a:t>
            </a:r>
            <a:r>
              <a:rPr lang="en-IN" sz="1600" i="1" dirty="0"/>
              <a:t>Status of the community as </a:t>
            </a:r>
            <a:r>
              <a:rPr lang="en-IN" sz="1600" i="1" dirty="0" smtClean="0"/>
              <a:t>disadvantaged</a:t>
            </a:r>
          </a:p>
          <a:p>
            <a:pPr lvl="0"/>
            <a:endParaRPr lang="en-US" sz="1600" dirty="0"/>
          </a:p>
          <a:p>
            <a:r>
              <a:rPr lang="en-IN" sz="1600" b="1" dirty="0" smtClean="0"/>
              <a:t>5) Climate </a:t>
            </a:r>
            <a:r>
              <a:rPr lang="en-IN" sz="1600" b="1" dirty="0"/>
              <a:t>and Economic Justice Screening Tool Status</a:t>
            </a:r>
            <a:r>
              <a:rPr lang="en-IN" sz="1600" dirty="0"/>
              <a:t>: </a:t>
            </a:r>
            <a:r>
              <a:rPr lang="en-IN" sz="1600" i="1" dirty="0"/>
              <a:t>Screening tool status for climate and economic </a:t>
            </a:r>
            <a:r>
              <a:rPr lang="en-IN" sz="1600" i="1" dirty="0" smtClean="0"/>
              <a:t>justice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87" y="2161309"/>
            <a:ext cx="3788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600" b="1" dirty="0" smtClean="0"/>
              <a:t>1) Reporting </a:t>
            </a:r>
            <a:r>
              <a:rPr lang="en-IN" sz="1600" b="1" dirty="0"/>
              <a:t>Period</a:t>
            </a:r>
            <a:r>
              <a:rPr lang="en-IN" sz="1600" dirty="0"/>
              <a:t>: </a:t>
            </a:r>
            <a:r>
              <a:rPr lang="en-IN" sz="1600" dirty="0" smtClean="0"/>
              <a:t>P</a:t>
            </a:r>
            <a:r>
              <a:rPr lang="en-IN" sz="1600" i="1" dirty="0" smtClean="0"/>
              <a:t>eriod </a:t>
            </a:r>
            <a:r>
              <a:rPr lang="en-IN" sz="1600" i="1" dirty="0"/>
              <a:t>for which the data is </a:t>
            </a:r>
            <a:r>
              <a:rPr lang="en-IN" sz="1600" i="1" dirty="0" smtClean="0"/>
              <a:t>reported</a:t>
            </a:r>
          </a:p>
          <a:p>
            <a:pPr lvl="0"/>
            <a:endParaRPr lang="en-US" sz="1600" i="1" dirty="0"/>
          </a:p>
          <a:p>
            <a:pPr lvl="0"/>
            <a:r>
              <a:rPr lang="en-IN" sz="1600" b="1" dirty="0" smtClean="0"/>
              <a:t>2) Project </a:t>
            </a:r>
            <a:r>
              <a:rPr lang="en-IN" sz="1600" b="1" dirty="0"/>
              <a:t>Number</a:t>
            </a:r>
            <a:r>
              <a:rPr lang="en-IN" sz="1600" dirty="0"/>
              <a:t>: </a:t>
            </a:r>
            <a:r>
              <a:rPr lang="en-IN" sz="1600" i="1" dirty="0"/>
              <a:t>Unique identifier for each </a:t>
            </a:r>
            <a:r>
              <a:rPr lang="en-IN" sz="1600" i="1" dirty="0" smtClean="0"/>
              <a:t>project</a:t>
            </a:r>
          </a:p>
          <a:p>
            <a:pPr lvl="0"/>
            <a:endParaRPr lang="en-US" sz="1600" i="1" dirty="0"/>
          </a:p>
          <a:p>
            <a:pPr lvl="0"/>
            <a:r>
              <a:rPr lang="en-IN" sz="1600" b="1" dirty="0" smtClean="0"/>
              <a:t>3) Legacy Project Number</a:t>
            </a:r>
            <a:r>
              <a:rPr lang="en-IN" sz="1600" dirty="0" smtClean="0"/>
              <a:t>: </a:t>
            </a:r>
            <a:r>
              <a:rPr lang="en-IN" sz="1600" i="1" dirty="0" smtClean="0"/>
              <a:t>Identifier for legacy projects</a:t>
            </a:r>
          </a:p>
          <a:p>
            <a:pPr lvl="0"/>
            <a:endParaRPr lang="en-IN" sz="16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418624" y="2161309"/>
            <a:ext cx="36694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600" b="1" dirty="0" smtClean="0"/>
              <a:t>14) Contractor</a:t>
            </a:r>
            <a:r>
              <a:rPr lang="en-IN" sz="1600" dirty="0"/>
              <a:t>: The name of the contractor responsible for the </a:t>
            </a:r>
            <a:r>
              <a:rPr lang="en-IN" sz="1600" dirty="0" smtClean="0"/>
              <a:t>project</a:t>
            </a:r>
          </a:p>
          <a:p>
            <a:endParaRPr lang="en-IN" sz="1600" i="1" dirty="0"/>
          </a:p>
          <a:p>
            <a:pPr lvl="0"/>
            <a:r>
              <a:rPr lang="en-IN" sz="1600" b="1" dirty="0" smtClean="0"/>
              <a:t>15) Minority </a:t>
            </a:r>
            <a:r>
              <a:rPr lang="en-IN" sz="1600" b="1" dirty="0"/>
              <a:t>or Women Owned Business Enterprise (MWBE)</a:t>
            </a:r>
            <a:r>
              <a:rPr lang="en-IN" sz="1600" dirty="0"/>
              <a:t>: Status of the contractor as an </a:t>
            </a:r>
            <a:r>
              <a:rPr lang="en-IN" sz="1600" dirty="0" smtClean="0"/>
              <a:t>MWBE</a:t>
            </a:r>
          </a:p>
          <a:p>
            <a:pPr lvl="0"/>
            <a:endParaRPr lang="en-IN" sz="1600" dirty="0"/>
          </a:p>
          <a:p>
            <a:pPr lvl="0"/>
            <a:r>
              <a:rPr lang="en-IN" sz="1600" b="1" dirty="0" smtClean="0"/>
              <a:t>16) Latitude</a:t>
            </a:r>
            <a:r>
              <a:rPr lang="en-IN" sz="1600" dirty="0"/>
              <a:t>: </a:t>
            </a:r>
            <a:r>
              <a:rPr lang="en-IN" sz="1600" i="1" dirty="0"/>
              <a:t>Latitude of the project location</a:t>
            </a:r>
          </a:p>
          <a:p>
            <a:pPr lvl="0"/>
            <a:endParaRPr lang="en-US" sz="1600" dirty="0"/>
          </a:p>
          <a:p>
            <a:pPr lvl="0"/>
            <a:r>
              <a:rPr lang="en-IN" sz="1600" b="1" dirty="0" smtClean="0"/>
              <a:t>17) Longitude</a:t>
            </a:r>
            <a:r>
              <a:rPr lang="en-IN" sz="1600" dirty="0"/>
              <a:t>: </a:t>
            </a:r>
            <a:r>
              <a:rPr lang="en-IN" sz="1600" i="1" dirty="0"/>
              <a:t>Longitude of the project location</a:t>
            </a:r>
          </a:p>
          <a:p>
            <a:pPr lvl="0"/>
            <a:endParaRPr lang="en-US" sz="1600" dirty="0"/>
          </a:p>
          <a:p>
            <a:pPr lvl="0"/>
            <a:r>
              <a:rPr lang="en-IN" sz="1600" b="1" dirty="0" smtClean="0"/>
              <a:t>18) </a:t>
            </a:r>
            <a:r>
              <a:rPr lang="en-IN" sz="1600" b="1" dirty="0" err="1" smtClean="0"/>
              <a:t>Georeference</a:t>
            </a:r>
            <a:r>
              <a:rPr lang="en-IN" sz="1600" dirty="0"/>
              <a:t>: </a:t>
            </a:r>
            <a:r>
              <a:rPr lang="en-IN" sz="1600" i="1" dirty="0" err="1"/>
              <a:t>Georeference</a:t>
            </a:r>
            <a:r>
              <a:rPr lang="en-IN" sz="1600" i="1" dirty="0"/>
              <a:t> information of the project </a:t>
            </a:r>
            <a:r>
              <a:rPr lang="en-IN" sz="1600" i="1" dirty="0" smtClean="0"/>
              <a:t>location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88629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5018" y="58575"/>
            <a:ext cx="552202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b="1" dirty="0" smtClean="0"/>
              <a:t>19) Primary </a:t>
            </a:r>
            <a:r>
              <a:rPr lang="en-IN" b="1" dirty="0"/>
              <a:t>Inverter Manufacturer</a:t>
            </a:r>
            <a:r>
              <a:rPr lang="en-IN" dirty="0"/>
              <a:t>: </a:t>
            </a:r>
            <a:r>
              <a:rPr lang="en-IN" i="1" dirty="0"/>
              <a:t>Manufacturer of the primary inverter</a:t>
            </a:r>
          </a:p>
          <a:p>
            <a:pPr lvl="0"/>
            <a:endParaRPr lang="en-US" dirty="0"/>
          </a:p>
          <a:p>
            <a:r>
              <a:rPr lang="en-IN" b="1" dirty="0" smtClean="0"/>
              <a:t>20) Primary </a:t>
            </a:r>
            <a:r>
              <a:rPr lang="en-IN" b="1" dirty="0"/>
              <a:t>Inverter Model Number</a:t>
            </a:r>
            <a:r>
              <a:rPr lang="en-IN" dirty="0"/>
              <a:t>: </a:t>
            </a:r>
            <a:r>
              <a:rPr lang="en-IN" i="1" dirty="0"/>
              <a:t>Model number of the primary inverter</a:t>
            </a:r>
          </a:p>
          <a:p>
            <a:pPr lvl="0"/>
            <a:endParaRPr lang="en-US" dirty="0"/>
          </a:p>
          <a:p>
            <a:pPr lvl="0"/>
            <a:r>
              <a:rPr lang="en-IN" b="1" dirty="0" smtClean="0"/>
              <a:t>21) Total </a:t>
            </a:r>
            <a:r>
              <a:rPr lang="en-IN" b="1" dirty="0"/>
              <a:t>Inverter Quantity</a:t>
            </a:r>
            <a:r>
              <a:rPr lang="en-IN" dirty="0"/>
              <a:t>: </a:t>
            </a:r>
            <a:r>
              <a:rPr lang="en-IN" i="1" dirty="0"/>
              <a:t>Total number of </a:t>
            </a:r>
            <a:r>
              <a:rPr lang="en-IN" i="1" dirty="0" smtClean="0"/>
              <a:t>inverters</a:t>
            </a:r>
          </a:p>
          <a:p>
            <a:pPr lvl="0"/>
            <a:endParaRPr lang="en-US" i="1" dirty="0"/>
          </a:p>
          <a:p>
            <a:pPr lvl="0"/>
            <a:r>
              <a:rPr lang="en-IN" b="1" dirty="0" smtClean="0"/>
              <a:t>22) Primary </a:t>
            </a:r>
            <a:r>
              <a:rPr lang="en-IN" b="1" dirty="0"/>
              <a:t>PV Module Manufacturer</a:t>
            </a:r>
            <a:r>
              <a:rPr lang="en-IN" dirty="0"/>
              <a:t>: </a:t>
            </a:r>
            <a:r>
              <a:rPr lang="en-IN" i="1" dirty="0"/>
              <a:t>Manufacturer of the primary PV </a:t>
            </a:r>
            <a:r>
              <a:rPr lang="en-IN" i="1" dirty="0" smtClean="0"/>
              <a:t>modules</a:t>
            </a:r>
          </a:p>
          <a:p>
            <a:pPr lvl="0"/>
            <a:endParaRPr lang="en-US" i="1" dirty="0"/>
          </a:p>
          <a:p>
            <a:r>
              <a:rPr lang="en-IN" b="1" dirty="0" smtClean="0"/>
              <a:t>23) PV </a:t>
            </a:r>
            <a:r>
              <a:rPr lang="en-IN" b="1" dirty="0"/>
              <a:t>Module Model Number</a:t>
            </a:r>
            <a:r>
              <a:rPr lang="en-IN" dirty="0"/>
              <a:t>: </a:t>
            </a:r>
            <a:r>
              <a:rPr lang="en-IN" i="1" dirty="0"/>
              <a:t>Model number of the PV </a:t>
            </a:r>
            <a:r>
              <a:rPr lang="en-IN" i="1" dirty="0" smtClean="0"/>
              <a:t>modules</a:t>
            </a:r>
          </a:p>
          <a:p>
            <a:endParaRPr lang="en-US" i="1" dirty="0"/>
          </a:p>
          <a:p>
            <a:r>
              <a:rPr lang="en-IN" b="1" dirty="0" smtClean="0"/>
              <a:t>24) Total </a:t>
            </a:r>
            <a:r>
              <a:rPr lang="en-IN" b="1" dirty="0"/>
              <a:t>PV Module Quantity</a:t>
            </a:r>
            <a:r>
              <a:rPr lang="en-IN" dirty="0"/>
              <a:t>: </a:t>
            </a:r>
            <a:r>
              <a:rPr lang="en-IN" i="1" dirty="0"/>
              <a:t>Total number of PV </a:t>
            </a:r>
            <a:r>
              <a:rPr lang="en-IN" i="1" dirty="0" smtClean="0"/>
              <a:t>modules</a:t>
            </a:r>
          </a:p>
          <a:p>
            <a:endParaRPr lang="en-IN" i="1" dirty="0"/>
          </a:p>
          <a:p>
            <a:r>
              <a:rPr lang="en-IN" b="1" dirty="0" smtClean="0"/>
              <a:t>25) Remote </a:t>
            </a:r>
            <a:r>
              <a:rPr lang="en-IN" b="1" dirty="0"/>
              <a:t>Net Metering</a:t>
            </a:r>
            <a:r>
              <a:rPr lang="en-IN" dirty="0"/>
              <a:t>: </a:t>
            </a:r>
            <a:r>
              <a:rPr lang="en-IN" i="1" dirty="0"/>
              <a:t>Status of remote net metering</a:t>
            </a:r>
          </a:p>
          <a:p>
            <a:pPr lvl="0"/>
            <a:endParaRPr lang="en-US" dirty="0"/>
          </a:p>
          <a:p>
            <a:r>
              <a:rPr lang="en-IN" b="1" dirty="0" smtClean="0"/>
              <a:t>26) Community </a:t>
            </a:r>
            <a:r>
              <a:rPr lang="en-IN" b="1" dirty="0"/>
              <a:t>Distributed Generation</a:t>
            </a:r>
            <a:r>
              <a:rPr lang="en-IN" dirty="0"/>
              <a:t>: </a:t>
            </a:r>
            <a:r>
              <a:rPr lang="en-IN" i="1" dirty="0"/>
              <a:t>Status of community distributed generation</a:t>
            </a:r>
          </a:p>
          <a:p>
            <a:endParaRPr lang="en-IN" dirty="0"/>
          </a:p>
          <a:p>
            <a:pPr lvl="0"/>
            <a:r>
              <a:rPr lang="en-IN" b="1" dirty="0" smtClean="0"/>
              <a:t>27) Green </a:t>
            </a:r>
            <a:r>
              <a:rPr lang="en-IN" b="1" dirty="0"/>
              <a:t>Jobs Green New York Participant</a:t>
            </a:r>
            <a:r>
              <a:rPr lang="en-IN" dirty="0"/>
              <a:t>: </a:t>
            </a:r>
            <a:r>
              <a:rPr lang="en-IN" i="1" dirty="0"/>
              <a:t>Participation in the Green Jobs Green New York </a:t>
            </a:r>
            <a:r>
              <a:rPr lang="en-IN" i="1" dirty="0" smtClean="0"/>
              <a:t>program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531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4181" y="178131"/>
            <a:ext cx="7034151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28) Project </a:t>
            </a:r>
            <a:r>
              <a:rPr lang="en-IN" b="1" dirty="0">
                <a:ea typeface="Times New Roman" panose="02020603050405020304" pitchFamily="18" charset="0"/>
              </a:rPr>
              <a:t>Cost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 smtClean="0">
                <a:ea typeface="Times New Roman" panose="02020603050405020304" pitchFamily="18" charset="0"/>
              </a:rPr>
              <a:t>Total </a:t>
            </a:r>
            <a:r>
              <a:rPr lang="en-IN" i="1" dirty="0">
                <a:ea typeface="Times New Roman" panose="02020603050405020304" pitchFamily="18" charset="0"/>
              </a:rPr>
              <a:t>cost of the </a:t>
            </a:r>
            <a:r>
              <a:rPr lang="en-IN" i="1" dirty="0" smtClean="0">
                <a:ea typeface="Times New Roman" panose="02020603050405020304" pitchFamily="18" charset="0"/>
              </a:rPr>
              <a:t>project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29) Total </a:t>
            </a:r>
            <a:r>
              <a:rPr lang="en-IN" b="1" dirty="0">
                <a:ea typeface="Times New Roman" panose="02020603050405020304" pitchFamily="18" charset="0"/>
              </a:rPr>
              <a:t>NYSERDA Incentive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 smtClean="0">
                <a:ea typeface="Times New Roman" panose="02020603050405020304" pitchFamily="18" charset="0"/>
              </a:rPr>
              <a:t>Total </a:t>
            </a:r>
            <a:r>
              <a:rPr lang="en-IN" i="1" dirty="0">
                <a:ea typeface="Times New Roman" panose="02020603050405020304" pitchFamily="18" charset="0"/>
              </a:rPr>
              <a:t>incentive amount received from NYSERDA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30) Affordable </a:t>
            </a:r>
            <a:r>
              <a:rPr lang="en-IN" b="1" dirty="0">
                <a:ea typeface="Times New Roman" panose="02020603050405020304" pitchFamily="18" charset="0"/>
              </a:rPr>
              <a:t>Solar Residential Adder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>
                <a:ea typeface="Times New Roman" panose="02020603050405020304" pitchFamily="18" charset="0"/>
              </a:rPr>
              <a:t>Additional incentive for affordable residential solar projects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31) Affordable </a:t>
            </a:r>
            <a:r>
              <a:rPr lang="en-IN" b="1" dirty="0">
                <a:ea typeface="Times New Roman" panose="02020603050405020304" pitchFamily="18" charset="0"/>
              </a:rPr>
              <a:t>Multifamily Housing Incentive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>
                <a:ea typeface="Times New Roman" panose="02020603050405020304" pitchFamily="18" charset="0"/>
              </a:rPr>
              <a:t>Incentive for affordable multifamily housing projects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32) Community </a:t>
            </a:r>
            <a:r>
              <a:rPr lang="en-IN" b="1" dirty="0">
                <a:ea typeface="Times New Roman" panose="02020603050405020304" pitchFamily="18" charset="0"/>
              </a:rPr>
              <a:t>Adder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>
                <a:ea typeface="Times New Roman" panose="02020603050405020304" pitchFamily="18" charset="0"/>
              </a:rPr>
              <a:t>Additional incentive for community solar projects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33) Inclusive </a:t>
            </a:r>
            <a:r>
              <a:rPr lang="en-IN" b="1" dirty="0">
                <a:ea typeface="Times New Roman" panose="02020603050405020304" pitchFamily="18" charset="0"/>
              </a:rPr>
              <a:t>Community Solar Adder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>
                <a:ea typeface="Times New Roman" panose="02020603050405020304" pitchFamily="18" charset="0"/>
              </a:rPr>
              <a:t>Incentive for inclusive community solar projects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34) Expanded </a:t>
            </a:r>
            <a:r>
              <a:rPr lang="en-IN" b="1" dirty="0">
                <a:ea typeface="Times New Roman" panose="02020603050405020304" pitchFamily="18" charset="0"/>
              </a:rPr>
              <a:t>Solar For All Adder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>
                <a:ea typeface="Times New Roman" panose="02020603050405020304" pitchFamily="18" charset="0"/>
              </a:rPr>
              <a:t>Adder for expanded solar for all initiatives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35) Brownfield/Landfill </a:t>
            </a:r>
            <a:r>
              <a:rPr lang="en-IN" b="1" dirty="0">
                <a:ea typeface="Times New Roman" panose="02020603050405020304" pitchFamily="18" charset="0"/>
              </a:rPr>
              <a:t>Adder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>
                <a:ea typeface="Times New Roman" panose="02020603050405020304" pitchFamily="18" charset="0"/>
              </a:rPr>
              <a:t>Additional incentive for projects on brownfields or landfills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36) Canopy </a:t>
            </a:r>
            <a:r>
              <a:rPr lang="en-IN" b="1" dirty="0">
                <a:ea typeface="Times New Roman" panose="02020603050405020304" pitchFamily="18" charset="0"/>
              </a:rPr>
              <a:t>Adder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>
                <a:ea typeface="Times New Roman" panose="02020603050405020304" pitchFamily="18" charset="0"/>
              </a:rPr>
              <a:t>Additional incentive for canopy projects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200" dirty="0">
              <a:ea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IN" b="1" dirty="0" smtClean="0">
                <a:ea typeface="Times New Roman" panose="02020603050405020304" pitchFamily="18" charset="0"/>
              </a:rPr>
              <a:t>37) Prevailing </a:t>
            </a:r>
            <a:r>
              <a:rPr lang="en-IN" b="1" dirty="0">
                <a:ea typeface="Times New Roman" panose="02020603050405020304" pitchFamily="18" charset="0"/>
              </a:rPr>
              <a:t>Wage Adder</a:t>
            </a:r>
            <a:r>
              <a:rPr lang="en-IN" dirty="0">
                <a:ea typeface="Times New Roman" panose="02020603050405020304" pitchFamily="18" charset="0"/>
              </a:rPr>
              <a:t>: </a:t>
            </a:r>
            <a:r>
              <a:rPr lang="en-IN" i="1" dirty="0">
                <a:ea typeface="Times New Roman" panose="02020603050405020304" pitchFamily="18" charset="0"/>
              </a:rPr>
              <a:t>Additional incentive for projects adhering to prevailing wage requirements</a:t>
            </a:r>
            <a:endParaRPr lang="en-US" i="1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5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819" y="141454"/>
            <a:ext cx="484908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600" b="1" dirty="0" smtClean="0"/>
              <a:t>38) Sector</a:t>
            </a:r>
            <a:r>
              <a:rPr lang="en-IN" sz="1600" dirty="0"/>
              <a:t>: </a:t>
            </a:r>
            <a:r>
              <a:rPr lang="en-IN" sz="1600" i="1" dirty="0"/>
              <a:t>e.g., residential, commercial</a:t>
            </a:r>
          </a:p>
          <a:p>
            <a:pPr lvl="0"/>
            <a:endParaRPr lang="en-US" sz="1600" dirty="0"/>
          </a:p>
          <a:p>
            <a:r>
              <a:rPr lang="en-IN" sz="1600" b="1" dirty="0" smtClean="0"/>
              <a:t>39) Program </a:t>
            </a:r>
            <a:r>
              <a:rPr lang="en-IN" sz="1600" b="1" dirty="0"/>
              <a:t>Type</a:t>
            </a:r>
            <a:r>
              <a:rPr lang="en-IN" sz="1600" dirty="0"/>
              <a:t>: </a:t>
            </a:r>
            <a:r>
              <a:rPr lang="en-IN" sz="1600" i="1" dirty="0"/>
              <a:t>Type of program under which the project was undertaken</a:t>
            </a:r>
          </a:p>
          <a:p>
            <a:pPr lvl="0"/>
            <a:endParaRPr lang="en-US" sz="1600" dirty="0"/>
          </a:p>
          <a:p>
            <a:r>
              <a:rPr lang="en-IN" sz="1600" b="1" dirty="0" smtClean="0"/>
              <a:t>40) Solicitation</a:t>
            </a:r>
            <a:r>
              <a:rPr lang="en-IN" sz="1600" dirty="0"/>
              <a:t>: </a:t>
            </a:r>
            <a:r>
              <a:rPr lang="en-IN" sz="1600" i="1" dirty="0"/>
              <a:t>The specific solicitation under which the project was funded</a:t>
            </a:r>
          </a:p>
          <a:p>
            <a:pPr lvl="0"/>
            <a:endParaRPr lang="en-US" sz="1600" dirty="0"/>
          </a:p>
          <a:p>
            <a:r>
              <a:rPr lang="en-IN" sz="1600" b="1" dirty="0" smtClean="0"/>
              <a:t>41) Electric </a:t>
            </a:r>
            <a:r>
              <a:rPr lang="en-IN" sz="1600" b="1" dirty="0"/>
              <a:t>Utility</a:t>
            </a:r>
            <a:r>
              <a:rPr lang="en-IN" sz="1600" dirty="0"/>
              <a:t>: </a:t>
            </a:r>
            <a:r>
              <a:rPr lang="en-IN" sz="1600" i="1" dirty="0"/>
              <a:t>The electric utility servicing the project</a:t>
            </a:r>
          </a:p>
          <a:p>
            <a:pPr lvl="0"/>
            <a:endParaRPr lang="en-US" sz="1600" dirty="0"/>
          </a:p>
          <a:p>
            <a:r>
              <a:rPr lang="en-IN" sz="1600" b="1" dirty="0" smtClean="0"/>
              <a:t>42) Purchase </a:t>
            </a:r>
            <a:r>
              <a:rPr lang="en-IN" sz="1600" b="1" dirty="0"/>
              <a:t>Type</a:t>
            </a:r>
            <a:r>
              <a:rPr lang="en-IN" sz="1600" dirty="0"/>
              <a:t>: </a:t>
            </a:r>
            <a:r>
              <a:rPr lang="en-IN" sz="1600" i="1" dirty="0" smtClean="0"/>
              <a:t>e.g</a:t>
            </a:r>
            <a:r>
              <a:rPr lang="en-IN" sz="1600" i="1" dirty="0"/>
              <a:t>., outright purchase, lease</a:t>
            </a:r>
            <a:r>
              <a:rPr lang="en-IN" sz="1600" i="1" dirty="0" smtClean="0"/>
              <a:t>)</a:t>
            </a:r>
          </a:p>
          <a:p>
            <a:endParaRPr lang="en-US" sz="1600" i="1" dirty="0"/>
          </a:p>
          <a:p>
            <a:pPr lvl="0"/>
            <a:r>
              <a:rPr lang="en-IN" sz="1600" b="1" dirty="0" smtClean="0"/>
              <a:t>43) Date </a:t>
            </a:r>
            <a:r>
              <a:rPr lang="en-IN" sz="1600" b="1" dirty="0"/>
              <a:t>Application Received</a:t>
            </a:r>
            <a:r>
              <a:rPr lang="en-IN" sz="1600" dirty="0"/>
              <a:t>: </a:t>
            </a:r>
            <a:r>
              <a:rPr lang="en-IN" sz="1600" i="1" dirty="0" smtClean="0"/>
              <a:t>Date </a:t>
            </a:r>
            <a:r>
              <a:rPr lang="en-IN" sz="1600" i="1" dirty="0"/>
              <a:t>when the application for the project was </a:t>
            </a:r>
            <a:r>
              <a:rPr lang="en-IN" sz="1600" i="1" dirty="0" smtClean="0"/>
              <a:t>received</a:t>
            </a:r>
          </a:p>
          <a:p>
            <a:pPr lvl="0"/>
            <a:endParaRPr lang="en-US" sz="1600" i="1" dirty="0"/>
          </a:p>
          <a:p>
            <a:r>
              <a:rPr lang="en-IN" sz="1600" b="1" dirty="0" smtClean="0"/>
              <a:t>44) </a:t>
            </a:r>
            <a:r>
              <a:rPr lang="en-IN" sz="1600" b="1" dirty="0" smtClean="0">
                <a:solidFill>
                  <a:srgbClr val="FF6600"/>
                </a:solidFill>
              </a:rPr>
              <a:t>Date </a:t>
            </a:r>
            <a:r>
              <a:rPr lang="en-IN" sz="1600" b="1" dirty="0">
                <a:solidFill>
                  <a:srgbClr val="FF6600"/>
                </a:solidFill>
              </a:rPr>
              <a:t>Completed</a:t>
            </a:r>
            <a:r>
              <a:rPr lang="en-IN" sz="1600" dirty="0"/>
              <a:t>: </a:t>
            </a:r>
            <a:r>
              <a:rPr lang="en-IN" sz="1600" i="1" dirty="0" smtClean="0"/>
              <a:t>Date </a:t>
            </a:r>
            <a:r>
              <a:rPr lang="en-IN" sz="1600" i="1" dirty="0"/>
              <a:t>when the project was </a:t>
            </a:r>
            <a:r>
              <a:rPr lang="en-IN" sz="1600" i="1" dirty="0" smtClean="0"/>
              <a:t>completed</a:t>
            </a:r>
          </a:p>
          <a:p>
            <a:endParaRPr lang="en-US" sz="1600" i="1" dirty="0"/>
          </a:p>
          <a:p>
            <a:r>
              <a:rPr lang="en-IN" sz="1600" b="1" dirty="0" smtClean="0"/>
              <a:t>45) </a:t>
            </a:r>
            <a:r>
              <a:rPr lang="en-IN" sz="1600" b="1" dirty="0" smtClean="0">
                <a:solidFill>
                  <a:srgbClr val="FF6600"/>
                </a:solidFill>
              </a:rPr>
              <a:t>Project </a:t>
            </a:r>
            <a:r>
              <a:rPr lang="en-IN" sz="1600" b="1" dirty="0">
                <a:solidFill>
                  <a:srgbClr val="FF6600"/>
                </a:solidFill>
              </a:rPr>
              <a:t>Status</a:t>
            </a:r>
            <a:r>
              <a:rPr lang="en-IN" sz="1600" dirty="0"/>
              <a:t>: </a:t>
            </a:r>
            <a:r>
              <a:rPr lang="en-IN" sz="1600" i="1" dirty="0" smtClean="0"/>
              <a:t>e.g</a:t>
            </a:r>
            <a:r>
              <a:rPr lang="en-IN" sz="1600" i="1" dirty="0"/>
              <a:t>., completed, </a:t>
            </a:r>
            <a:r>
              <a:rPr lang="en-IN" sz="1600" i="1" dirty="0" smtClean="0"/>
              <a:t>in-progress</a:t>
            </a:r>
          </a:p>
          <a:p>
            <a:endParaRPr lang="en-IN" sz="1600" i="1" dirty="0"/>
          </a:p>
          <a:p>
            <a:pPr lvl="0"/>
            <a:r>
              <a:rPr lang="en-IN" sz="1600" b="1" dirty="0" smtClean="0"/>
              <a:t>46) </a:t>
            </a:r>
            <a:r>
              <a:rPr lang="en-IN" sz="1600" b="1" i="1" dirty="0" smtClean="0">
                <a:solidFill>
                  <a:srgbClr val="FF6600"/>
                </a:solidFill>
              </a:rPr>
              <a:t>Total </a:t>
            </a:r>
            <a:r>
              <a:rPr lang="en-IN" sz="1600" b="1" i="1" dirty="0">
                <a:solidFill>
                  <a:srgbClr val="FF6600"/>
                </a:solidFill>
              </a:rPr>
              <a:t>Nameplate kW DC</a:t>
            </a:r>
            <a:r>
              <a:rPr lang="en-IN" sz="1600" dirty="0"/>
              <a:t>: </a:t>
            </a:r>
            <a:r>
              <a:rPr lang="en-IN" sz="1600" i="1" dirty="0"/>
              <a:t>The total nameplate capacity in kilowatts DC</a:t>
            </a:r>
          </a:p>
          <a:p>
            <a:pPr lvl="0"/>
            <a:endParaRPr lang="en-US" sz="1600" dirty="0"/>
          </a:p>
          <a:p>
            <a:r>
              <a:rPr lang="en-IN" sz="1600" b="1" dirty="0" smtClean="0"/>
              <a:t>47) </a:t>
            </a:r>
            <a:r>
              <a:rPr lang="en-IN" sz="1600" b="1" dirty="0" smtClean="0">
                <a:solidFill>
                  <a:srgbClr val="FF6600"/>
                </a:solidFill>
              </a:rPr>
              <a:t>Expected </a:t>
            </a:r>
            <a:r>
              <a:rPr lang="en-IN" sz="1600" b="1" dirty="0">
                <a:solidFill>
                  <a:srgbClr val="FF6600"/>
                </a:solidFill>
              </a:rPr>
              <a:t>KWh Annual Production</a:t>
            </a:r>
            <a:r>
              <a:rPr lang="en-IN" sz="1600" dirty="0"/>
              <a:t>: </a:t>
            </a:r>
            <a:r>
              <a:rPr lang="en-IN" sz="1600" i="1" dirty="0"/>
              <a:t>The estimated annual energy output from solar </a:t>
            </a:r>
            <a:r>
              <a:rPr lang="en-IN" sz="1600" i="1" dirty="0" smtClean="0"/>
              <a:t>installations</a:t>
            </a: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33920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3017" y="2886891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Summary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10705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59" y="142505"/>
            <a:ext cx="4378865" cy="66096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329" y="1365664"/>
            <a:ext cx="7138987" cy="3598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66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465" y="106879"/>
            <a:ext cx="3705434" cy="65670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3" y="106879"/>
            <a:ext cx="6375036" cy="65670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77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777" y="2743200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06895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2924">
            <a:off x="5205802" y="725678"/>
            <a:ext cx="2857500" cy="2085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2382">
            <a:off x="8243089" y="4505765"/>
            <a:ext cx="3343275" cy="2057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80958">
            <a:off x="8714577" y="760920"/>
            <a:ext cx="2400300" cy="2581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34" y="95685"/>
            <a:ext cx="3829050" cy="6610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38296">
            <a:off x="3762513" y="4040364"/>
            <a:ext cx="5324475" cy="9048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58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7754">
            <a:off x="266848" y="4015750"/>
            <a:ext cx="5353050" cy="2019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EDA for Time-series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/>
          <a:lstStyle/>
          <a:p>
            <a:r>
              <a:rPr lang="en-US" dirty="0"/>
              <a:t>Columns required</a:t>
            </a:r>
          </a:p>
          <a:p>
            <a:pPr lvl="1"/>
            <a:r>
              <a:rPr lang="en-US" dirty="0"/>
              <a:t>Date Completed</a:t>
            </a:r>
          </a:p>
          <a:p>
            <a:pPr lvl="1"/>
            <a:r>
              <a:rPr lang="en-US" dirty="0"/>
              <a:t>Project Status</a:t>
            </a:r>
          </a:p>
          <a:p>
            <a:pPr lvl="1"/>
            <a:r>
              <a:rPr lang="en-US" dirty="0"/>
              <a:t>Total Nameplate kW DC</a:t>
            </a:r>
          </a:p>
          <a:p>
            <a:pPr lvl="1"/>
            <a:r>
              <a:rPr lang="en-US" dirty="0"/>
              <a:t>Expected KWh Annual </a:t>
            </a:r>
            <a:r>
              <a:rPr lang="en-US" dirty="0" smtClean="0"/>
              <a:t>Production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90" y="68220"/>
            <a:ext cx="5543550" cy="2333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63817">
            <a:off x="6954893" y="2165236"/>
            <a:ext cx="5035604" cy="2110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717" y="4519487"/>
            <a:ext cx="5305425" cy="2266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1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4420" y="2808515"/>
            <a:ext cx="81227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6600"/>
                </a:solidFill>
              </a:rPr>
              <a:t>Predict Solar Energy Adoption Rate in the state of </a:t>
            </a:r>
            <a:r>
              <a:rPr lang="en-US" sz="4400" dirty="0" smtClean="0">
                <a:solidFill>
                  <a:srgbClr val="FF6600"/>
                </a:solidFill>
              </a:rPr>
              <a:t>New York</a:t>
            </a:r>
            <a:endParaRPr lang="en-IN" sz="4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Missing Values Imputation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5" y="1547812"/>
            <a:ext cx="5876925" cy="4800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992" y="1547812"/>
            <a:ext cx="3609524" cy="3380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66" y="2572053"/>
            <a:ext cx="2533650" cy="2543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679" y="5301693"/>
            <a:ext cx="2724150" cy="1343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86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4" y="1411308"/>
            <a:ext cx="5229225" cy="534352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Missing Values Imputation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22" y="3190723"/>
            <a:ext cx="8858250" cy="2800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44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3097" y="2664823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988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3579">
            <a:off x="357785" y="789636"/>
            <a:ext cx="7258050" cy="3933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67" y="2461520"/>
            <a:ext cx="6586133" cy="43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7" y="116156"/>
            <a:ext cx="8865620" cy="65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2286" y="2795452"/>
            <a:ext cx="5564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0573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66" y="200397"/>
            <a:ext cx="7467600" cy="2514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19" y="2311236"/>
            <a:ext cx="7286625" cy="4105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50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47" y="1163535"/>
            <a:ext cx="10591800" cy="4762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25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5087C5-CBE1-62E3-3B14-32B3C0F0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F4AFE6F-0C37-75CE-7205-55435EC7A30F}"/>
              </a:ext>
            </a:extLst>
          </p:cNvPr>
          <p:cNvSpPr txBox="1"/>
          <p:nvPr/>
        </p:nvSpPr>
        <p:spPr>
          <a:xfrm>
            <a:off x="3592286" y="2795452"/>
            <a:ext cx="5564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Data Modelling</a:t>
            </a:r>
          </a:p>
        </p:txBody>
      </p:sp>
    </p:spTree>
    <p:extLst>
      <p:ext uri="{BB962C8B-B14F-4D97-AF65-F5344CB8AC3E}">
        <p14:creationId xmlns:p14="http://schemas.microsoft.com/office/powerpoint/2010/main" val="994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200150"/>
            <a:ext cx="106394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2285" y="2560322"/>
            <a:ext cx="4924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12668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9525"/>
            <a:ext cx="5749800" cy="6070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338" y="425656"/>
            <a:ext cx="6254105" cy="56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1" y="355146"/>
            <a:ext cx="5343525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44" y="1331334"/>
            <a:ext cx="53244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8" y="52575"/>
            <a:ext cx="5362575" cy="6734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759533" y="1347481"/>
            <a:ext cx="42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>
                <a:solidFill>
                  <a:srgbClr val="FF6600"/>
                </a:solidFill>
                <a:latin typeface="Stencil" panose="040409050D0802020404" pitchFamily="82" charset="0"/>
              </a:rPr>
              <a:t>Arima</a:t>
            </a:r>
            <a:r>
              <a:rPr lang="en-IN" sz="3600" dirty="0">
                <a:solidFill>
                  <a:srgbClr val="FF6600"/>
                </a:solidFill>
                <a:latin typeface="Stencil" panose="040409050D0802020404" pitchFamily="82" charset="0"/>
              </a:rPr>
              <a:t> </a:t>
            </a:r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2002-2023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70" y="2613063"/>
            <a:ext cx="7495740" cy="37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57008" cy="3735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37" y="3439304"/>
            <a:ext cx="4464008" cy="3360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870" y="194070"/>
            <a:ext cx="5705475" cy="3057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57" y="3884715"/>
            <a:ext cx="5705475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3223" y="3506170"/>
            <a:ext cx="441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SARIMA </a:t>
            </a:r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2002-2023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261414" y="364646"/>
            <a:ext cx="5731510" cy="33261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24" y="3690776"/>
            <a:ext cx="6135843" cy="31672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6282" y="4595751"/>
            <a:ext cx="350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AUTO SARIMA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67" y="1664620"/>
            <a:ext cx="5600700" cy="1590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7683" y="1377536"/>
            <a:ext cx="532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Auto M</a:t>
            </a:r>
            <a:r>
              <a:rPr lang="en-IN" dirty="0" smtClean="0"/>
              <a:t>odel Prediction </a:t>
            </a:r>
            <a:r>
              <a:rPr lang="en-IN" dirty="0" err="1"/>
              <a:t>vs</a:t>
            </a:r>
            <a:r>
              <a:rPr lang="en-IN" dirty="0"/>
              <a:t> </a:t>
            </a:r>
            <a:r>
              <a:rPr lang="en-IN" dirty="0" smtClean="0"/>
              <a:t>Manual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5087C5-CBE1-62E3-3B14-32B3C0F0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F4AFE6F-0C37-75CE-7205-55435EC7A30F}"/>
              </a:ext>
            </a:extLst>
          </p:cNvPr>
          <p:cNvSpPr txBox="1"/>
          <p:nvPr/>
        </p:nvSpPr>
        <p:spPr>
          <a:xfrm>
            <a:off x="510640" y="2795452"/>
            <a:ext cx="1035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FF6600"/>
                </a:solidFill>
              </a:rPr>
              <a:t>Log Transformed </a:t>
            </a:r>
            <a:r>
              <a:rPr lang="en-IN" sz="4800" dirty="0" smtClean="0">
                <a:solidFill>
                  <a:srgbClr val="FF6600"/>
                </a:solidFill>
              </a:rPr>
              <a:t>Data: </a:t>
            </a:r>
            <a:r>
              <a:rPr lang="en-IN" sz="4800" dirty="0" smtClean="0">
                <a:solidFill>
                  <a:srgbClr val="FF6600"/>
                </a:solidFill>
              </a:rPr>
              <a:t>2002-2023</a:t>
            </a:r>
            <a:endParaRPr lang="en-US" sz="4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8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99" y="314819"/>
            <a:ext cx="5276850" cy="4019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527" y="2497529"/>
            <a:ext cx="52578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427" y="314819"/>
            <a:ext cx="56769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8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4" y="650792"/>
            <a:ext cx="5553075" cy="5010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678" y="2164154"/>
            <a:ext cx="5638800" cy="2838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94566" y="1094454"/>
            <a:ext cx="225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ARIMA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3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8" y="0"/>
            <a:ext cx="5124450" cy="3895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711" y="3560275"/>
            <a:ext cx="4070143" cy="3101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12" y="92470"/>
            <a:ext cx="5543550" cy="3305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14" y="3851779"/>
            <a:ext cx="5724525" cy="2828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38717" y="3397645"/>
            <a:ext cx="190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SARIMA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6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18" y="155740"/>
            <a:ext cx="5600700" cy="3981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6" y="3931289"/>
            <a:ext cx="5562600" cy="277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311" y="1700401"/>
            <a:ext cx="5172075" cy="148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7683" y="1377536"/>
            <a:ext cx="532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Auto M</a:t>
            </a:r>
            <a:r>
              <a:rPr lang="en-IN" dirty="0" smtClean="0"/>
              <a:t>odel Prediction </a:t>
            </a:r>
            <a:r>
              <a:rPr lang="en-IN" dirty="0" err="1"/>
              <a:t>vs</a:t>
            </a:r>
            <a:r>
              <a:rPr lang="en-IN" dirty="0"/>
              <a:t> </a:t>
            </a:r>
            <a:r>
              <a:rPr lang="en-IN" dirty="0" smtClean="0"/>
              <a:t>Manual Prediction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85725" y="5104621"/>
            <a:ext cx="318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AUTO SARIMA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3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092530"/>
            <a:ext cx="10515600" cy="172192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rgbClr val="FF6600"/>
                </a:solidFill>
              </a:rPr>
              <a:t>Forecast </a:t>
            </a:r>
            <a:r>
              <a:rPr lang="en-IN" b="1" dirty="0">
                <a:solidFill>
                  <a:srgbClr val="FF6600"/>
                </a:solidFill>
              </a:rPr>
              <a:t>the expected </a:t>
            </a:r>
            <a:r>
              <a:rPr lang="en-IN" b="1" dirty="0" smtClean="0">
                <a:solidFill>
                  <a:srgbClr val="FF6600"/>
                </a:solidFill>
              </a:rPr>
              <a:t/>
            </a:r>
            <a:br>
              <a:rPr lang="en-IN" b="1" dirty="0" smtClean="0">
                <a:solidFill>
                  <a:srgbClr val="FF6600"/>
                </a:solidFill>
              </a:rPr>
            </a:br>
            <a:r>
              <a:rPr lang="en-IN" b="1" dirty="0" smtClean="0">
                <a:solidFill>
                  <a:srgbClr val="FF6600"/>
                </a:solidFill>
              </a:rPr>
              <a:t>annual </a:t>
            </a:r>
            <a:r>
              <a:rPr lang="en-IN" b="1" dirty="0">
                <a:solidFill>
                  <a:srgbClr val="FF6600"/>
                </a:solidFill>
              </a:rPr>
              <a:t>energy production (kWh) </a:t>
            </a:r>
            <a:r>
              <a:rPr lang="en-IN" b="1" dirty="0" smtClean="0">
                <a:solidFill>
                  <a:srgbClr val="FF6600"/>
                </a:solidFill>
              </a:rPr>
              <a:t/>
            </a:r>
            <a:br>
              <a:rPr lang="en-IN" b="1" dirty="0" smtClean="0">
                <a:solidFill>
                  <a:srgbClr val="FF6600"/>
                </a:solidFill>
              </a:rPr>
            </a:br>
            <a:r>
              <a:rPr lang="en-IN" b="1" dirty="0" smtClean="0">
                <a:solidFill>
                  <a:srgbClr val="FF6600"/>
                </a:solidFill>
              </a:rPr>
              <a:t>for </a:t>
            </a:r>
            <a:r>
              <a:rPr lang="en-IN" b="1" dirty="0">
                <a:solidFill>
                  <a:srgbClr val="FF6600"/>
                </a:solidFill>
              </a:rPr>
              <a:t>new solar </a:t>
            </a:r>
            <a:r>
              <a:rPr lang="en-IN" b="1" dirty="0" smtClean="0">
                <a:solidFill>
                  <a:srgbClr val="FF6600"/>
                </a:solidFill>
              </a:rPr>
              <a:t>projects in the State of New York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667003"/>
            <a:ext cx="10515600" cy="1509959"/>
          </a:xfrm>
        </p:spPr>
        <p:txBody>
          <a:bodyPr>
            <a:normAutofit/>
          </a:bodyPr>
          <a:lstStyle/>
          <a:p>
            <a:r>
              <a:rPr lang="en-US" dirty="0" smtClean="0"/>
              <a:t>NY </a:t>
            </a:r>
            <a:r>
              <a:rPr lang="en-US" dirty="0"/>
              <a:t>State has ambitious goals for renewable energy </a:t>
            </a:r>
            <a:r>
              <a:rPr lang="en-US" dirty="0" smtClean="0"/>
              <a:t>adoption</a:t>
            </a:r>
          </a:p>
          <a:p>
            <a:r>
              <a:rPr lang="en-US" dirty="0" smtClean="0"/>
              <a:t>This </a:t>
            </a:r>
            <a:r>
              <a:rPr lang="en-US" dirty="0"/>
              <a:t>project aims to develop </a:t>
            </a:r>
            <a:r>
              <a:rPr lang="en-US" dirty="0" smtClean="0"/>
              <a:t>an ML model </a:t>
            </a:r>
            <a:r>
              <a:rPr lang="en-US" dirty="0"/>
              <a:t>capable of predicting future solar energy adoption rates </a:t>
            </a:r>
            <a:r>
              <a:rPr lang="en-US" dirty="0" smtClean="0"/>
              <a:t>in the state of New York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5087C5-CBE1-62E3-3B14-32B3C0F0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F4AFE6F-0C37-75CE-7205-55435EC7A30F}"/>
              </a:ext>
            </a:extLst>
          </p:cNvPr>
          <p:cNvSpPr txBox="1"/>
          <p:nvPr/>
        </p:nvSpPr>
        <p:spPr>
          <a:xfrm>
            <a:off x="510640" y="2795452"/>
            <a:ext cx="1035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solidFill>
                  <a:srgbClr val="FF6600"/>
                </a:solidFill>
              </a:rPr>
              <a:t>Log Transformed Data: </a:t>
            </a:r>
            <a:r>
              <a:rPr lang="en-IN" sz="4800" dirty="0" smtClean="0">
                <a:solidFill>
                  <a:srgbClr val="FF6600"/>
                </a:solidFill>
              </a:rPr>
              <a:t>2013-2023 </a:t>
            </a:r>
            <a:endParaRPr lang="en-US" sz="4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0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4" y="167429"/>
            <a:ext cx="5467350" cy="412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13" y="2649372"/>
            <a:ext cx="54483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08" y="123886"/>
            <a:ext cx="5572125" cy="6562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46" y="2648569"/>
            <a:ext cx="5705475" cy="2914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0677" y="1442294"/>
            <a:ext cx="173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ARIMA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" y="0"/>
            <a:ext cx="5238750" cy="396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088" y="3588743"/>
            <a:ext cx="4278766" cy="3269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03" y="134489"/>
            <a:ext cx="5625651" cy="33725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75" y="3959737"/>
            <a:ext cx="5724525" cy="287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9200" y="3588743"/>
            <a:ext cx="190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 smtClean="0">
                <a:solidFill>
                  <a:srgbClr val="FF6600"/>
                </a:solidFill>
                <a:latin typeface="Stencil" panose="040409050D0802020404" pitchFamily="82" charset="0"/>
              </a:rPr>
              <a:t>Sarima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9" y="184666"/>
            <a:ext cx="5676900" cy="41814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graph with blue and orange lines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6258453" y="3776151"/>
            <a:ext cx="5731510" cy="2868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63" y="1403452"/>
            <a:ext cx="5486400" cy="1533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36922" y="5210298"/>
            <a:ext cx="318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AUTO SARIMA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404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30" y="279669"/>
            <a:ext cx="4746358" cy="64650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633" y="3964193"/>
            <a:ext cx="5676900" cy="2886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23693" y="1712329"/>
            <a:ext cx="362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</a:rPr>
              <a:t>Holt-winter’s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2519362"/>
            <a:ext cx="6010275" cy="18192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Results’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5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</a:t>
            </a:r>
            <a:r>
              <a:rPr lang="en-IN" dirty="0" smtClean="0"/>
              <a:t>Forecast</a:t>
            </a:r>
            <a:endParaRPr lang="en-US" dirty="0"/>
          </a:p>
        </p:txBody>
      </p:sp>
      <p:pic>
        <p:nvPicPr>
          <p:cNvPr id="3" name="Picture 2" descr="A graph with lines and numbers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286490" y="2023156"/>
            <a:ext cx="5731510" cy="28473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006" y="4870496"/>
            <a:ext cx="3611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>
                <a:solidFill>
                  <a:srgbClr val="FF6600"/>
                </a:solidFill>
                <a:latin typeface="Stencil" panose="040409050D0802020404" pitchFamily="82" charset="0"/>
                <a:ea typeface="Aptos"/>
                <a:cs typeface="Mangal" panose="02040503050203030202" pitchFamily="18" charset="0"/>
              </a:rPr>
              <a:t>Holt </a:t>
            </a:r>
            <a:r>
              <a:rPr lang="en-IN" sz="3600" dirty="0" err="1" smtClean="0">
                <a:solidFill>
                  <a:srgbClr val="FF6600"/>
                </a:solidFill>
                <a:latin typeface="Stencil" panose="040409050D0802020404" pitchFamily="82" charset="0"/>
                <a:ea typeface="Aptos"/>
                <a:cs typeface="Mangal" panose="02040503050203030202" pitchFamily="18" charset="0"/>
              </a:rPr>
              <a:t>WinteR’s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16" y="32657"/>
            <a:ext cx="5619750" cy="2838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69434" y="461425"/>
            <a:ext cx="1880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  <a:ea typeface="Aptos"/>
                <a:cs typeface="Mangal" panose="02040503050203030202" pitchFamily="18" charset="0"/>
              </a:rPr>
              <a:t>SARIMA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  <p:pic>
        <p:nvPicPr>
          <p:cNvPr id="7" name="Picture 6" descr="A graph with lines and numbers&#10;&#10;Description automatically generated with medium confidence"/>
          <p:cNvPicPr/>
          <p:nvPr/>
        </p:nvPicPr>
        <p:blipFill>
          <a:blip r:embed="rId4"/>
          <a:stretch>
            <a:fillRect/>
          </a:stretch>
        </p:blipFill>
        <p:spPr>
          <a:xfrm>
            <a:off x="6309756" y="3795372"/>
            <a:ext cx="5731510" cy="28473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34997" y="3600283"/>
            <a:ext cx="1622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rgbClr val="FF6600"/>
                </a:solidFill>
                <a:latin typeface="Stencil" panose="040409050D0802020404" pitchFamily="82" charset="0"/>
                <a:ea typeface="Aptos"/>
                <a:cs typeface="Mangal" panose="02040503050203030202" pitchFamily="18" charset="0"/>
              </a:rPr>
              <a:t>ARIMA</a:t>
            </a:r>
            <a:endParaRPr lang="en-US" sz="3600" dirty="0">
              <a:solidFill>
                <a:srgbClr val="FF66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2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6" y="2016886"/>
            <a:ext cx="5667375" cy="2847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Ensemble </a:t>
            </a:r>
            <a:r>
              <a:rPr lang="en-IN" dirty="0" smtClean="0"/>
              <a:t>technique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08862" y="1122420"/>
            <a:ext cx="792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dirty="0">
                <a:latin typeface="+mj-lt"/>
                <a:ea typeface="+mj-ea"/>
                <a:cs typeface="+mj-cs"/>
              </a:rPr>
              <a:t>Mean of all the above predictions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4" y="4989180"/>
            <a:ext cx="11255731" cy="1661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66255" y="6258296"/>
            <a:ext cx="11863449" cy="308759"/>
          </a:xfrm>
          <a:prstGeom prst="rect">
            <a:avLst/>
          </a:prstGeom>
          <a:solidFill>
            <a:srgbClr val="FFFF00">
              <a:alpha val="40000"/>
            </a:srgbClr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85AC425-9073-83DF-69A4-2823E823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AC404E2-A4F0-60BA-85F8-0631A8D26C61}"/>
              </a:ext>
            </a:extLst>
          </p:cNvPr>
          <p:cNvSpPr txBox="1"/>
          <p:nvPr/>
        </p:nvSpPr>
        <p:spPr>
          <a:xfrm>
            <a:off x="3069772" y="2937956"/>
            <a:ext cx="6418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Inferences &amp; Conclusions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238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6344" y="3030584"/>
            <a:ext cx="6021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40910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0649"/>
            <a:ext cx="10515600" cy="5498276"/>
          </a:xfrm>
        </p:spPr>
        <p:txBody>
          <a:bodyPr>
            <a:normAutofit/>
          </a:bodyPr>
          <a:lstStyle/>
          <a:p>
            <a:r>
              <a:rPr lang="en-US" dirty="0" smtClean="0"/>
              <a:t>Based on the performances of all five models tested, SARIMA and Holt–Winter’s models showed promising forecast results</a:t>
            </a:r>
          </a:p>
          <a:p>
            <a:endParaRPr lang="en-US" dirty="0"/>
          </a:p>
          <a:p>
            <a:r>
              <a:rPr lang="en-US" dirty="0" smtClean="0"/>
              <a:t>Log </a:t>
            </a:r>
            <a:r>
              <a:rPr lang="en-US" dirty="0"/>
              <a:t>transformation </a:t>
            </a:r>
            <a:r>
              <a:rPr lang="en-US" dirty="0" smtClean="0"/>
              <a:t>of data </a:t>
            </a:r>
            <a:r>
              <a:rPr lang="en-US" dirty="0"/>
              <a:t>significantly reduced </a:t>
            </a:r>
            <a:r>
              <a:rPr lang="en-US" dirty="0" err="1"/>
              <a:t>heteroskedasticity</a:t>
            </a:r>
            <a:r>
              <a:rPr lang="en-US" dirty="0"/>
              <a:t>, improving </a:t>
            </a:r>
            <a:r>
              <a:rPr lang="en-US" dirty="0" smtClean="0"/>
              <a:t>model's </a:t>
            </a:r>
            <a:r>
              <a:rPr lang="en-US" dirty="0"/>
              <a:t>fit and predictive </a:t>
            </a:r>
            <a:r>
              <a:rPr lang="en-US" dirty="0" smtClean="0"/>
              <a:t>capability</a:t>
            </a:r>
          </a:p>
          <a:p>
            <a:endParaRPr lang="en-US" dirty="0"/>
          </a:p>
          <a:p>
            <a:r>
              <a:rPr lang="en-US" dirty="0" smtClean="0"/>
              <a:t>Using Ensemble model helped address complexities present in the time series data, increasing forecasting accuracy of the model</a:t>
            </a:r>
          </a:p>
          <a:p>
            <a:endParaRPr lang="en-US" dirty="0"/>
          </a:p>
          <a:p>
            <a:r>
              <a:rPr lang="en-US" dirty="0" smtClean="0"/>
              <a:t>After Ensemble, Holt-Winter’s model performed next best, based on their performance evaluation matrix (MAPE &amp; RMSE)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748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85AC425-9073-83DF-69A4-2823E823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AC404E2-A4F0-60BA-85F8-0631A8D26C61}"/>
              </a:ext>
            </a:extLst>
          </p:cNvPr>
          <p:cNvSpPr txBox="1"/>
          <p:nvPr/>
        </p:nvSpPr>
        <p:spPr>
          <a:xfrm>
            <a:off x="3592286" y="2795452"/>
            <a:ext cx="5564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Looking Forward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6130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775868" cy="5818909"/>
          </a:xfrm>
        </p:spPr>
        <p:txBody>
          <a:bodyPr>
            <a:normAutofit/>
          </a:bodyPr>
          <a:lstStyle/>
          <a:p>
            <a:r>
              <a:rPr lang="en-US" dirty="0"/>
              <a:t>The success of </a:t>
            </a:r>
            <a:r>
              <a:rPr lang="en-US" dirty="0" smtClean="0"/>
              <a:t>Ensemble Forecasting </a:t>
            </a:r>
            <a:r>
              <a:rPr lang="en-US" dirty="0"/>
              <a:t>in this project highlights its potential for accurate prediction of solar energy adoption </a:t>
            </a:r>
            <a:r>
              <a:rPr lang="en-US" dirty="0" smtClean="0"/>
              <a:t>trends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methodology can be applied to other energy sectors and geographical regions to guide policymaking and </a:t>
            </a:r>
            <a:r>
              <a:rPr lang="en-US" dirty="0" smtClean="0"/>
              <a:t>investments decisions</a:t>
            </a:r>
          </a:p>
          <a:p>
            <a:endParaRPr lang="en-US" dirty="0" smtClean="0"/>
          </a:p>
          <a:p>
            <a:r>
              <a:rPr lang="en-US" dirty="0" smtClean="0"/>
              <a:t>Employ other modelling techniques like LSTM to check for better forecasting results</a:t>
            </a:r>
          </a:p>
          <a:p>
            <a:endParaRPr lang="en-US" dirty="0"/>
          </a:p>
          <a:p>
            <a:r>
              <a:rPr lang="en-US" dirty="0" smtClean="0"/>
              <a:t>Employ future modelling techniques as and when they become available</a:t>
            </a:r>
          </a:p>
          <a:p>
            <a:r>
              <a:rPr lang="en-US" dirty="0" smtClean="0"/>
              <a:t>Deploy the selected model so that future forecasts can be done easily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55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1278"/>
            <a:ext cx="10515600" cy="5676405"/>
          </a:xfrm>
        </p:spPr>
        <p:txBody>
          <a:bodyPr>
            <a:normAutofit/>
          </a:bodyPr>
          <a:lstStyle/>
          <a:p>
            <a:r>
              <a:rPr lang="en-US" dirty="0" smtClean="0"/>
              <a:t>The state of New </a:t>
            </a:r>
            <a:r>
              <a:rPr lang="en-US" dirty="0"/>
              <a:t>York </a:t>
            </a:r>
            <a:r>
              <a:rPr lang="en-US" dirty="0" smtClean="0"/>
              <a:t>is shifting </a:t>
            </a:r>
            <a:r>
              <a:rPr lang="en-US" dirty="0"/>
              <a:t>towards a distributed energy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Goal: 70</a:t>
            </a:r>
            <a:r>
              <a:rPr lang="en-US" dirty="0"/>
              <a:t>% of </a:t>
            </a:r>
            <a:r>
              <a:rPr lang="en-US" dirty="0" smtClean="0"/>
              <a:t>electricity </a:t>
            </a:r>
            <a:r>
              <a:rPr lang="en-US" dirty="0"/>
              <a:t>generation to come from renewables by 2030</a:t>
            </a:r>
            <a:endParaRPr lang="en-US" dirty="0" smtClean="0"/>
          </a:p>
          <a:p>
            <a:pPr lvl="1"/>
            <a:r>
              <a:rPr lang="en-US" dirty="0" smtClean="0"/>
              <a:t>Goal: achieve </a:t>
            </a:r>
            <a:r>
              <a:rPr lang="en-US" dirty="0"/>
              <a:t>a fully </a:t>
            </a:r>
            <a:r>
              <a:rPr lang="en-US" dirty="0" smtClean="0"/>
              <a:t>renewable-resources-powered </a:t>
            </a:r>
            <a:r>
              <a:rPr lang="en-US" dirty="0"/>
              <a:t>grid by 2040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Goal: </a:t>
            </a:r>
            <a:r>
              <a:rPr lang="en-US" dirty="0"/>
              <a:t>bolster grid resilience and air </a:t>
            </a:r>
            <a:r>
              <a:rPr lang="en-US" dirty="0" smtClean="0"/>
              <a:t>quality</a:t>
            </a:r>
          </a:p>
          <a:p>
            <a:pPr lvl="1"/>
            <a:r>
              <a:rPr lang="en-US" dirty="0" smtClean="0"/>
              <a:t>Goal: reduce </a:t>
            </a:r>
            <a:r>
              <a:rPr lang="en-US" dirty="0"/>
              <a:t>dependence on centralized power generation</a:t>
            </a:r>
            <a:endParaRPr lang="en-US" dirty="0" smtClean="0"/>
          </a:p>
          <a:p>
            <a:pPr lvl="1"/>
            <a:r>
              <a:rPr lang="en-US" dirty="0" smtClean="0"/>
              <a:t>How: powered </a:t>
            </a:r>
            <a:r>
              <a:rPr lang="en-US" dirty="0"/>
              <a:t>by a diverse mix of renewable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Why: mitigate impacts </a:t>
            </a:r>
            <a:r>
              <a:rPr lang="en-US" dirty="0"/>
              <a:t>of </a:t>
            </a:r>
            <a:r>
              <a:rPr lang="en-US" dirty="0" smtClean="0"/>
              <a:t>extreme </a:t>
            </a:r>
            <a:r>
              <a:rPr lang="en-US" dirty="0"/>
              <a:t>weather events and cyber </a:t>
            </a:r>
            <a:r>
              <a:rPr lang="en-US" dirty="0" smtClean="0"/>
              <a:t>threats</a:t>
            </a:r>
          </a:p>
          <a:p>
            <a:pPr lvl="1"/>
            <a:r>
              <a:rPr lang="en-US" dirty="0" smtClean="0"/>
              <a:t>Why: prioritize equity </a:t>
            </a:r>
            <a:r>
              <a:rPr lang="en-US" sz="1800" dirty="0" smtClean="0"/>
              <a:t>(address </a:t>
            </a:r>
            <a:r>
              <a:rPr lang="en-US" sz="1800" dirty="0"/>
              <a:t>disparities in community resilience and access to clean </a:t>
            </a:r>
            <a:r>
              <a:rPr lang="en-US" sz="1800" dirty="0" smtClean="0"/>
              <a:t>energy)</a:t>
            </a:r>
          </a:p>
          <a:p>
            <a:pPr lvl="1"/>
            <a:endParaRPr lang="en-US" sz="1800" dirty="0"/>
          </a:p>
          <a:p>
            <a:r>
              <a:rPr lang="en-US" dirty="0" smtClean="0"/>
              <a:t>NY State </a:t>
            </a:r>
            <a:r>
              <a:rPr lang="en-US" dirty="0"/>
              <a:t>Energy Research and Development Authority (</a:t>
            </a:r>
            <a:r>
              <a:rPr lang="en-US" dirty="0" smtClean="0"/>
              <a:t>NYSERDA) is </a:t>
            </a:r>
            <a:r>
              <a:rPr lang="en-US" dirty="0"/>
              <a:t>advancing smart grid technologies</a:t>
            </a:r>
            <a:endParaRPr lang="en-US" dirty="0" smtClean="0"/>
          </a:p>
          <a:p>
            <a:r>
              <a:rPr lang="en-US" dirty="0"/>
              <a:t>Solar energy is a crucial component of </a:t>
            </a:r>
            <a:r>
              <a:rPr lang="en-US" dirty="0" smtClean="0"/>
              <a:t>the goals above</a:t>
            </a:r>
          </a:p>
          <a:p>
            <a:r>
              <a:rPr lang="en-US" dirty="0" smtClean="0"/>
              <a:t>But, significantly higher adoption rates needed to </a:t>
            </a:r>
            <a:r>
              <a:rPr lang="en-US" dirty="0"/>
              <a:t>meet </a:t>
            </a:r>
            <a:r>
              <a:rPr lang="en-US" dirty="0" smtClean="0"/>
              <a:t>targets</a:t>
            </a:r>
          </a:p>
        </p:txBody>
      </p:sp>
    </p:spTree>
    <p:extLst>
      <p:ext uri="{BB962C8B-B14F-4D97-AF65-F5344CB8AC3E}">
        <p14:creationId xmlns:p14="http://schemas.microsoft.com/office/powerpoint/2010/main" val="378636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1817" y="2873829"/>
            <a:ext cx="2638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33535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Utilize </a:t>
            </a:r>
            <a:r>
              <a:rPr lang="en-US" dirty="0">
                <a:solidFill>
                  <a:srgbClr val="FF6600"/>
                </a:solidFill>
              </a:rPr>
              <a:t>time series analysis </a:t>
            </a:r>
            <a:r>
              <a:rPr lang="en-US" dirty="0"/>
              <a:t>to forecast the 2024 "Expected kWh Annual Production" based on monthly data from 2002 to </a:t>
            </a:r>
            <a:r>
              <a:rPr lang="en-US" dirty="0" smtClean="0"/>
              <a:t>2023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Apply the following to </a:t>
            </a:r>
            <a:r>
              <a:rPr lang="en-US" dirty="0"/>
              <a:t>identify the most effective </a:t>
            </a:r>
            <a:r>
              <a:rPr lang="en-US" dirty="0" smtClean="0"/>
              <a:t>forecasting model: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ARIMA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SARIMA</a:t>
            </a:r>
            <a:endParaRPr lang="en-US" dirty="0"/>
          </a:p>
          <a:p>
            <a:pPr lvl="1"/>
            <a:r>
              <a:rPr lang="en-US" dirty="0">
                <a:solidFill>
                  <a:srgbClr val="FF6600"/>
                </a:solidFill>
              </a:rPr>
              <a:t>Simple Exponential Smoothing</a:t>
            </a:r>
          </a:p>
          <a:p>
            <a:pPr lvl="1"/>
            <a:r>
              <a:rPr lang="en-US" dirty="0">
                <a:solidFill>
                  <a:srgbClr val="FF6600"/>
                </a:solidFill>
              </a:rPr>
              <a:t>Holt's Double Exponential Smoothing</a:t>
            </a:r>
          </a:p>
          <a:p>
            <a:pPr lvl="1"/>
            <a:r>
              <a:rPr lang="en-US" dirty="0">
                <a:solidFill>
                  <a:srgbClr val="FF6600"/>
                </a:solidFill>
              </a:rPr>
              <a:t>Holt-Winters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2286" y="2899955"/>
            <a:ext cx="4963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5966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614D015C45E5468E72F5A0D58C904B" ma:contentTypeVersion="13" ma:contentTypeDescription="Create a new document." ma:contentTypeScope="" ma:versionID="7aac9ebaaf45618c083de3f838cdf2f2">
  <xsd:schema xmlns:xsd="http://www.w3.org/2001/XMLSchema" xmlns:xs="http://www.w3.org/2001/XMLSchema" xmlns:p="http://schemas.microsoft.com/office/2006/metadata/properties" xmlns:ns2="a00f4173-92b2-4de5-9a49-d26ae53cc1df" xmlns:ns3="c7354aa4-007f-4a05-b048-e3a8dc552476" xmlns:ns4="f623b4a0-ee19-4c5b-9b6b-7123b311dc1a" xmlns:ns5="586a124a-50a9-40dd-8e7d-028afa3f7d06" targetNamespace="http://schemas.microsoft.com/office/2006/metadata/properties" ma:root="true" ma:fieldsID="4d56af077c0f945df710049a620ba107" ns2:_="" ns3:_="" ns4:_="" ns5:_="">
    <xsd:import namespace="a00f4173-92b2-4de5-9a49-d26ae53cc1df"/>
    <xsd:import namespace="c7354aa4-007f-4a05-b048-e3a8dc552476"/>
    <xsd:import namespace="f623b4a0-ee19-4c5b-9b6b-7123b311dc1a"/>
    <xsd:import namespace="586a124a-50a9-40dd-8e7d-028afa3f7d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  <xsd:element ref="ns4:lcf76f155ced4ddcb4097134ff3c332f" minOccurs="0"/>
                <xsd:element ref="ns5:TaxCatchAll" minOccurs="0"/>
                <xsd:element ref="ns4:MediaLengthInSeconds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0f4173-92b2-4de5-9a49-d26ae53cc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54aa4-007f-4a05-b048-e3a8dc5524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23b4a0-ee19-4c5b-9b6b-7123b311dc1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ab18061-6c08-4ae2-9f37-9ebec08342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a124a-50a9-40dd-8e7d-028afa3f7d06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86a124a-50a9-40dd-8e7d-028afa3f7d06}" ma:internalName="TaxCatchAll" ma:showField="CatchAllData" ma:web="9d29f424-d339-43b5-b84e-750cecc1e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146648-460F-468E-87D3-62BC265BAF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0f4173-92b2-4de5-9a49-d26ae53cc1df"/>
    <ds:schemaRef ds:uri="c7354aa4-007f-4a05-b048-e3a8dc552476"/>
    <ds:schemaRef ds:uri="f623b4a0-ee19-4c5b-9b6b-7123b311dc1a"/>
    <ds:schemaRef ds:uri="586a124a-50a9-40dd-8e7d-028afa3f7d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52AC2F-0018-4C33-8464-DDE54824A6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1069</Words>
  <Application>Microsoft Office PowerPoint</Application>
  <PresentationFormat>Widescreen</PresentationFormat>
  <Paragraphs>169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Arial</vt:lpstr>
      <vt:lpstr>Calibri</vt:lpstr>
      <vt:lpstr>Calibri Light</vt:lpstr>
      <vt:lpstr>Mangal</vt:lpstr>
      <vt:lpstr>Stencil</vt:lpstr>
      <vt:lpstr>Times New Roman</vt:lpstr>
      <vt:lpstr>Office Theme</vt:lpstr>
      <vt:lpstr>Forecasting Solar Energy Adoption in the state of New York:  A Machine Learning Approach</vt:lpstr>
      <vt:lpstr>PowerPoint Presentation</vt:lpstr>
      <vt:lpstr>PowerPoint Presentation</vt:lpstr>
      <vt:lpstr>Forecast the expected  annual energy production (kWh)  for new solar projects in the State of New York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for Time-series</vt:lpstr>
      <vt:lpstr>Missing Values Imputation</vt:lpstr>
      <vt:lpstr>Missing Values Imputation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Results’ Comparison</vt:lpstr>
      <vt:lpstr>Future Forecast</vt:lpstr>
      <vt:lpstr>Ensemble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XXXXXX Roll no.XXXXXX</dc:title>
  <dc:creator>Mallikarjuna Doddamane [MaGE]</dc:creator>
  <cp:lastModifiedBy>Paul J. Thomas</cp:lastModifiedBy>
  <cp:revision>101</cp:revision>
  <dcterms:created xsi:type="dcterms:W3CDTF">2018-02-05T13:42:06Z</dcterms:created>
  <dcterms:modified xsi:type="dcterms:W3CDTF">2024-07-17T17:31:09Z</dcterms:modified>
</cp:coreProperties>
</file>